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510" r:id="rId2"/>
    <p:sldId id="257" r:id="rId3"/>
    <p:sldId id="259" r:id="rId4"/>
    <p:sldId id="290" r:id="rId5"/>
    <p:sldId id="369" r:id="rId6"/>
    <p:sldId id="338" r:id="rId7"/>
    <p:sldId id="277" r:id="rId8"/>
    <p:sldId id="509" r:id="rId9"/>
    <p:sldId id="258" r:id="rId10"/>
    <p:sldId id="331" r:id="rId11"/>
    <p:sldId id="324" r:id="rId12"/>
    <p:sldId id="287" r:id="rId13"/>
    <p:sldId id="289" r:id="rId14"/>
    <p:sldId id="330" r:id="rId15"/>
    <p:sldId id="370" r:id="rId16"/>
    <p:sldId id="337"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680"/>
  </p:normalViewPr>
  <p:slideViewPr>
    <p:cSldViewPr snapToGrid="0">
      <p:cViewPr varScale="1">
        <p:scale>
          <a:sx n="90" d="100"/>
          <a:sy n="90" d="100"/>
        </p:scale>
        <p:origin x="232"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AA6EA-87DE-45DC-B636-8F2F88FA4B6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5CCBECA-FD3A-4FFB-AD27-855EADB8F27D}">
      <dgm:prSet/>
      <dgm:spPr/>
      <dgm:t>
        <a:bodyPr/>
        <a:lstStyle/>
        <a:p>
          <a:pPr>
            <a:lnSpc>
              <a:spcPct val="100000"/>
            </a:lnSpc>
          </a:pPr>
          <a:r>
            <a:rPr lang="en-US" dirty="0"/>
            <a:t>Collectivization and de-institutionalization of scientific knowledge</a:t>
          </a:r>
        </a:p>
      </dgm:t>
    </dgm:pt>
    <dgm:pt modelId="{ECC6222F-02C5-48C2-9D87-0D1A1F0CCA91}" type="parTrans" cxnId="{33D69CE3-4C7D-4257-8D3E-76B87BD87303}">
      <dgm:prSet/>
      <dgm:spPr/>
      <dgm:t>
        <a:bodyPr/>
        <a:lstStyle/>
        <a:p>
          <a:endParaRPr lang="en-US"/>
        </a:p>
      </dgm:t>
    </dgm:pt>
    <dgm:pt modelId="{68E6E00F-DD0E-4A1E-AC12-5A312B720D92}" type="sibTrans" cxnId="{33D69CE3-4C7D-4257-8D3E-76B87BD87303}">
      <dgm:prSet/>
      <dgm:spPr/>
      <dgm:t>
        <a:bodyPr/>
        <a:lstStyle/>
        <a:p>
          <a:endParaRPr lang="en-US"/>
        </a:p>
      </dgm:t>
    </dgm:pt>
    <dgm:pt modelId="{ECE40618-1B95-4082-87F3-C8D8A1E70F56}">
      <dgm:prSet/>
      <dgm:spPr/>
      <dgm:t>
        <a:bodyPr/>
        <a:lstStyle/>
        <a:p>
          <a:pPr>
            <a:lnSpc>
              <a:spcPct val="100000"/>
            </a:lnSpc>
          </a:pPr>
          <a:r>
            <a:rPr lang="en-US" dirty="0"/>
            <a:t>Problem of sorting/quality control</a:t>
          </a:r>
        </a:p>
      </dgm:t>
    </dgm:pt>
    <dgm:pt modelId="{0E07A022-6B6B-4295-A1D2-8C83CF4D9F07}" type="parTrans" cxnId="{0D1DB91F-AB21-475F-8F82-0B9070A29878}">
      <dgm:prSet/>
      <dgm:spPr/>
      <dgm:t>
        <a:bodyPr/>
        <a:lstStyle/>
        <a:p>
          <a:endParaRPr lang="en-US"/>
        </a:p>
      </dgm:t>
    </dgm:pt>
    <dgm:pt modelId="{07DD0847-4DE5-42B4-9F64-A2974765F3CE}" type="sibTrans" cxnId="{0D1DB91F-AB21-475F-8F82-0B9070A29878}">
      <dgm:prSet/>
      <dgm:spPr/>
      <dgm:t>
        <a:bodyPr/>
        <a:lstStyle/>
        <a:p>
          <a:endParaRPr lang="en-US"/>
        </a:p>
      </dgm:t>
    </dgm:pt>
    <dgm:pt modelId="{90499506-BC64-4142-B769-27E53BBFF1D5}">
      <dgm:prSet/>
      <dgm:spPr/>
      <dgm:t>
        <a:bodyPr/>
        <a:lstStyle/>
        <a:p>
          <a:pPr>
            <a:lnSpc>
              <a:spcPct val="100000"/>
            </a:lnSpc>
          </a:pPr>
          <a:r>
            <a:rPr lang="en-US" dirty="0"/>
            <a:t>But: knowing the risk? </a:t>
          </a:r>
        </a:p>
      </dgm:t>
    </dgm:pt>
    <dgm:pt modelId="{683CC6B5-8591-476D-B775-D0CB8626A8EE}" type="parTrans" cxnId="{DB041BE5-50E4-416B-876C-BA10756140BD}">
      <dgm:prSet/>
      <dgm:spPr/>
      <dgm:t>
        <a:bodyPr/>
        <a:lstStyle/>
        <a:p>
          <a:endParaRPr lang="en-US"/>
        </a:p>
      </dgm:t>
    </dgm:pt>
    <dgm:pt modelId="{3D3BAEB2-FF04-4732-B376-EE874BFB9595}" type="sibTrans" cxnId="{DB041BE5-50E4-416B-876C-BA10756140BD}">
      <dgm:prSet/>
      <dgm:spPr/>
      <dgm:t>
        <a:bodyPr/>
        <a:lstStyle/>
        <a:p>
          <a:endParaRPr lang="en-US"/>
        </a:p>
      </dgm:t>
    </dgm:pt>
    <dgm:pt modelId="{14666886-E546-421C-9526-8CC5319391E8}" type="pres">
      <dgm:prSet presAssocID="{17FAA6EA-87DE-45DC-B636-8F2F88FA4B60}" presName="root" presStyleCnt="0">
        <dgm:presLayoutVars>
          <dgm:dir/>
          <dgm:resizeHandles val="exact"/>
        </dgm:presLayoutVars>
      </dgm:prSet>
      <dgm:spPr/>
    </dgm:pt>
    <dgm:pt modelId="{7BD10FF7-031E-41F2-A156-9F72A6CBA230}" type="pres">
      <dgm:prSet presAssocID="{C5CCBECA-FD3A-4FFB-AD27-855EADB8F27D}" presName="compNode" presStyleCnt="0"/>
      <dgm:spPr/>
    </dgm:pt>
    <dgm:pt modelId="{BFE303A8-FEA4-4BA4-BC8D-924350596611}" type="pres">
      <dgm:prSet presAssocID="{C5CCBECA-FD3A-4FFB-AD27-855EADB8F27D}" presName="bgRect" presStyleLbl="bgShp" presStyleIdx="0" presStyleCnt="3"/>
      <dgm:spPr/>
    </dgm:pt>
    <dgm:pt modelId="{2522B33F-6795-4BF3-9924-A741E52A0D77}" type="pres">
      <dgm:prSet presAssocID="{C5CCBECA-FD3A-4FFB-AD27-855EADB8F2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E245D836-4506-4F30-9623-FF39C518800E}" type="pres">
      <dgm:prSet presAssocID="{C5CCBECA-FD3A-4FFB-AD27-855EADB8F27D}" presName="spaceRect" presStyleCnt="0"/>
      <dgm:spPr/>
    </dgm:pt>
    <dgm:pt modelId="{6E73FE2B-6C0E-4E57-95DC-A508A7FD7BF1}" type="pres">
      <dgm:prSet presAssocID="{C5CCBECA-FD3A-4FFB-AD27-855EADB8F27D}" presName="parTx" presStyleLbl="revTx" presStyleIdx="0" presStyleCnt="3">
        <dgm:presLayoutVars>
          <dgm:chMax val="0"/>
          <dgm:chPref val="0"/>
        </dgm:presLayoutVars>
      </dgm:prSet>
      <dgm:spPr/>
    </dgm:pt>
    <dgm:pt modelId="{84559B08-E76A-4FA3-9555-B485EFB57508}" type="pres">
      <dgm:prSet presAssocID="{68E6E00F-DD0E-4A1E-AC12-5A312B720D92}" presName="sibTrans" presStyleCnt="0"/>
      <dgm:spPr/>
    </dgm:pt>
    <dgm:pt modelId="{77540311-7E63-45B5-B73C-B67A0BAABC2C}" type="pres">
      <dgm:prSet presAssocID="{ECE40618-1B95-4082-87F3-C8D8A1E70F56}" presName="compNode" presStyleCnt="0"/>
      <dgm:spPr/>
    </dgm:pt>
    <dgm:pt modelId="{7570D0BF-6384-482E-BD65-490473C9F39D}" type="pres">
      <dgm:prSet presAssocID="{ECE40618-1B95-4082-87F3-C8D8A1E70F56}" presName="bgRect" presStyleLbl="bgShp" presStyleIdx="1" presStyleCnt="3" custLinFactY="79278" custLinFactNeighborX="-43347" custLinFactNeighborY="100000"/>
      <dgm:spPr/>
    </dgm:pt>
    <dgm:pt modelId="{4E003137-340D-4CD0-9F48-F055D319A9BC}" type="pres">
      <dgm:prSet presAssocID="{ECE40618-1B95-4082-87F3-C8D8A1E70F5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2E3A0990-1B71-4D4F-A326-5712B6191CFB}" type="pres">
      <dgm:prSet presAssocID="{ECE40618-1B95-4082-87F3-C8D8A1E70F56}" presName="spaceRect" presStyleCnt="0"/>
      <dgm:spPr/>
    </dgm:pt>
    <dgm:pt modelId="{764876B9-8F08-4994-9E1D-D62D2B001789}" type="pres">
      <dgm:prSet presAssocID="{ECE40618-1B95-4082-87F3-C8D8A1E70F56}" presName="parTx" presStyleLbl="revTx" presStyleIdx="1" presStyleCnt="3">
        <dgm:presLayoutVars>
          <dgm:chMax val="0"/>
          <dgm:chPref val="0"/>
        </dgm:presLayoutVars>
      </dgm:prSet>
      <dgm:spPr/>
    </dgm:pt>
    <dgm:pt modelId="{F1905DF7-F081-4C81-B2F3-ECB7AEEEAB7D}" type="pres">
      <dgm:prSet presAssocID="{07DD0847-4DE5-42B4-9F64-A2974765F3CE}" presName="sibTrans" presStyleCnt="0"/>
      <dgm:spPr/>
    </dgm:pt>
    <dgm:pt modelId="{AD5138EA-E978-45DD-B859-2B3693F81591}" type="pres">
      <dgm:prSet presAssocID="{90499506-BC64-4142-B769-27E53BBFF1D5}" presName="compNode" presStyleCnt="0"/>
      <dgm:spPr/>
    </dgm:pt>
    <dgm:pt modelId="{420F7C29-F286-4C7B-B592-4D68A7E820D4}" type="pres">
      <dgm:prSet presAssocID="{90499506-BC64-4142-B769-27E53BBFF1D5}" presName="bgRect" presStyleLbl="bgShp" presStyleIdx="2" presStyleCnt="3"/>
      <dgm:spPr/>
    </dgm:pt>
    <dgm:pt modelId="{708FE64D-1343-4A2E-B6E9-630B6633C485}" type="pres">
      <dgm:prSet presAssocID="{90499506-BC64-4142-B769-27E53BBFF1D5}" presName="iconRect" presStyleLbl="node1" presStyleIdx="2" presStyleCnt="3"/>
      <dgm:spPr/>
    </dgm:pt>
    <dgm:pt modelId="{21363433-BCAF-4D4B-BB3A-0442FC6E299D}" type="pres">
      <dgm:prSet presAssocID="{90499506-BC64-4142-B769-27E53BBFF1D5}" presName="spaceRect" presStyleCnt="0"/>
      <dgm:spPr/>
    </dgm:pt>
    <dgm:pt modelId="{F54BBEC7-0324-4FBF-A061-DE59FCDC2D34}" type="pres">
      <dgm:prSet presAssocID="{90499506-BC64-4142-B769-27E53BBFF1D5}" presName="parTx" presStyleLbl="revTx" presStyleIdx="2" presStyleCnt="3">
        <dgm:presLayoutVars>
          <dgm:chMax val="0"/>
          <dgm:chPref val="0"/>
        </dgm:presLayoutVars>
      </dgm:prSet>
      <dgm:spPr/>
    </dgm:pt>
  </dgm:ptLst>
  <dgm:cxnLst>
    <dgm:cxn modelId="{0D1DB91F-AB21-475F-8F82-0B9070A29878}" srcId="{17FAA6EA-87DE-45DC-B636-8F2F88FA4B60}" destId="{ECE40618-1B95-4082-87F3-C8D8A1E70F56}" srcOrd="1" destOrd="0" parTransId="{0E07A022-6B6B-4295-A1D2-8C83CF4D9F07}" sibTransId="{07DD0847-4DE5-42B4-9F64-A2974765F3CE}"/>
    <dgm:cxn modelId="{B414EE58-F754-4005-A62B-17FFF08B0BCC}" type="presOf" srcId="{C5CCBECA-FD3A-4FFB-AD27-855EADB8F27D}" destId="{6E73FE2B-6C0E-4E57-95DC-A508A7FD7BF1}" srcOrd="0" destOrd="0" presId="urn:microsoft.com/office/officeart/2018/2/layout/IconVerticalSolidList"/>
    <dgm:cxn modelId="{4E33508A-96D2-474C-9192-06CC7312888C}" type="presOf" srcId="{17FAA6EA-87DE-45DC-B636-8F2F88FA4B60}" destId="{14666886-E546-421C-9526-8CC5319391E8}" srcOrd="0" destOrd="0" presId="urn:microsoft.com/office/officeart/2018/2/layout/IconVerticalSolidList"/>
    <dgm:cxn modelId="{4453CDA1-4402-486B-9316-BFEC06216D3C}" type="presOf" srcId="{90499506-BC64-4142-B769-27E53BBFF1D5}" destId="{F54BBEC7-0324-4FBF-A061-DE59FCDC2D34}" srcOrd="0" destOrd="0" presId="urn:microsoft.com/office/officeart/2018/2/layout/IconVerticalSolidList"/>
    <dgm:cxn modelId="{E45963B0-41AD-4F68-8D80-1528AF2EAAB2}" type="presOf" srcId="{ECE40618-1B95-4082-87F3-C8D8A1E70F56}" destId="{764876B9-8F08-4994-9E1D-D62D2B001789}" srcOrd="0" destOrd="0" presId="urn:microsoft.com/office/officeart/2018/2/layout/IconVerticalSolidList"/>
    <dgm:cxn modelId="{33D69CE3-4C7D-4257-8D3E-76B87BD87303}" srcId="{17FAA6EA-87DE-45DC-B636-8F2F88FA4B60}" destId="{C5CCBECA-FD3A-4FFB-AD27-855EADB8F27D}" srcOrd="0" destOrd="0" parTransId="{ECC6222F-02C5-48C2-9D87-0D1A1F0CCA91}" sibTransId="{68E6E00F-DD0E-4A1E-AC12-5A312B720D92}"/>
    <dgm:cxn modelId="{DB041BE5-50E4-416B-876C-BA10756140BD}" srcId="{17FAA6EA-87DE-45DC-B636-8F2F88FA4B60}" destId="{90499506-BC64-4142-B769-27E53BBFF1D5}" srcOrd="2" destOrd="0" parTransId="{683CC6B5-8591-476D-B775-D0CB8626A8EE}" sibTransId="{3D3BAEB2-FF04-4732-B376-EE874BFB9595}"/>
    <dgm:cxn modelId="{19F77FED-AC16-4A04-A5B4-4F541BC4D249}" type="presParOf" srcId="{14666886-E546-421C-9526-8CC5319391E8}" destId="{7BD10FF7-031E-41F2-A156-9F72A6CBA230}" srcOrd="0" destOrd="0" presId="urn:microsoft.com/office/officeart/2018/2/layout/IconVerticalSolidList"/>
    <dgm:cxn modelId="{B1BD0CCF-7E0D-4E57-AF94-014A03B999D8}" type="presParOf" srcId="{7BD10FF7-031E-41F2-A156-9F72A6CBA230}" destId="{BFE303A8-FEA4-4BA4-BC8D-924350596611}" srcOrd="0" destOrd="0" presId="urn:microsoft.com/office/officeart/2018/2/layout/IconVerticalSolidList"/>
    <dgm:cxn modelId="{9289DCC0-6EEF-4271-870F-9959F2E75FB5}" type="presParOf" srcId="{7BD10FF7-031E-41F2-A156-9F72A6CBA230}" destId="{2522B33F-6795-4BF3-9924-A741E52A0D77}" srcOrd="1" destOrd="0" presId="urn:microsoft.com/office/officeart/2018/2/layout/IconVerticalSolidList"/>
    <dgm:cxn modelId="{761C4FE5-B052-4B89-852A-309B51ACF8ED}" type="presParOf" srcId="{7BD10FF7-031E-41F2-A156-9F72A6CBA230}" destId="{E245D836-4506-4F30-9623-FF39C518800E}" srcOrd="2" destOrd="0" presId="urn:microsoft.com/office/officeart/2018/2/layout/IconVerticalSolidList"/>
    <dgm:cxn modelId="{4852BAB6-4172-48AD-ADB5-09B509371AAA}" type="presParOf" srcId="{7BD10FF7-031E-41F2-A156-9F72A6CBA230}" destId="{6E73FE2B-6C0E-4E57-95DC-A508A7FD7BF1}" srcOrd="3" destOrd="0" presId="urn:microsoft.com/office/officeart/2018/2/layout/IconVerticalSolidList"/>
    <dgm:cxn modelId="{A00865F5-F5F1-4226-8FF6-97B2F7E6658B}" type="presParOf" srcId="{14666886-E546-421C-9526-8CC5319391E8}" destId="{84559B08-E76A-4FA3-9555-B485EFB57508}" srcOrd="1" destOrd="0" presId="urn:microsoft.com/office/officeart/2018/2/layout/IconVerticalSolidList"/>
    <dgm:cxn modelId="{49FAB4D8-41F6-4C66-837F-16940679A88B}" type="presParOf" srcId="{14666886-E546-421C-9526-8CC5319391E8}" destId="{77540311-7E63-45B5-B73C-B67A0BAABC2C}" srcOrd="2" destOrd="0" presId="urn:microsoft.com/office/officeart/2018/2/layout/IconVerticalSolidList"/>
    <dgm:cxn modelId="{793432A1-DFD9-4209-A36D-BD4A03233CB7}" type="presParOf" srcId="{77540311-7E63-45B5-B73C-B67A0BAABC2C}" destId="{7570D0BF-6384-482E-BD65-490473C9F39D}" srcOrd="0" destOrd="0" presId="urn:microsoft.com/office/officeart/2018/2/layout/IconVerticalSolidList"/>
    <dgm:cxn modelId="{6787F154-3146-4CCF-BE47-C211D97A7805}" type="presParOf" srcId="{77540311-7E63-45B5-B73C-B67A0BAABC2C}" destId="{4E003137-340D-4CD0-9F48-F055D319A9BC}" srcOrd="1" destOrd="0" presId="urn:microsoft.com/office/officeart/2018/2/layout/IconVerticalSolidList"/>
    <dgm:cxn modelId="{A70C3AC8-D299-45A8-A44D-7DF6FD8107AE}" type="presParOf" srcId="{77540311-7E63-45B5-B73C-B67A0BAABC2C}" destId="{2E3A0990-1B71-4D4F-A326-5712B6191CFB}" srcOrd="2" destOrd="0" presId="urn:microsoft.com/office/officeart/2018/2/layout/IconVerticalSolidList"/>
    <dgm:cxn modelId="{C9C96C92-7EC4-4575-B14E-D4B425D8BCB1}" type="presParOf" srcId="{77540311-7E63-45B5-B73C-B67A0BAABC2C}" destId="{764876B9-8F08-4994-9E1D-D62D2B001789}" srcOrd="3" destOrd="0" presId="urn:microsoft.com/office/officeart/2018/2/layout/IconVerticalSolidList"/>
    <dgm:cxn modelId="{30F377A6-C737-4139-96AE-44441D1DCB83}" type="presParOf" srcId="{14666886-E546-421C-9526-8CC5319391E8}" destId="{F1905DF7-F081-4C81-B2F3-ECB7AEEEAB7D}" srcOrd="3" destOrd="0" presId="urn:microsoft.com/office/officeart/2018/2/layout/IconVerticalSolidList"/>
    <dgm:cxn modelId="{7B7E3699-02C4-4FB5-A44C-145E9B1AA748}" type="presParOf" srcId="{14666886-E546-421C-9526-8CC5319391E8}" destId="{AD5138EA-E978-45DD-B859-2B3693F81591}" srcOrd="4" destOrd="0" presId="urn:microsoft.com/office/officeart/2018/2/layout/IconVerticalSolidList"/>
    <dgm:cxn modelId="{48DE333B-9CE5-4242-ABAD-BF485A39D678}" type="presParOf" srcId="{AD5138EA-E978-45DD-B859-2B3693F81591}" destId="{420F7C29-F286-4C7B-B592-4D68A7E820D4}" srcOrd="0" destOrd="0" presId="urn:microsoft.com/office/officeart/2018/2/layout/IconVerticalSolidList"/>
    <dgm:cxn modelId="{ABFDA002-A120-4118-8708-BED7B03257AF}" type="presParOf" srcId="{AD5138EA-E978-45DD-B859-2B3693F81591}" destId="{708FE64D-1343-4A2E-B6E9-630B6633C485}" srcOrd="1" destOrd="0" presId="urn:microsoft.com/office/officeart/2018/2/layout/IconVerticalSolidList"/>
    <dgm:cxn modelId="{13F17C89-0219-475E-B787-A98237FBC848}" type="presParOf" srcId="{AD5138EA-E978-45DD-B859-2B3693F81591}" destId="{21363433-BCAF-4D4B-BB3A-0442FC6E299D}" srcOrd="2" destOrd="0" presId="urn:microsoft.com/office/officeart/2018/2/layout/IconVerticalSolidList"/>
    <dgm:cxn modelId="{8BDBFF29-E067-432D-8CA6-EE6349672BF3}" type="presParOf" srcId="{AD5138EA-E978-45DD-B859-2B3693F81591}" destId="{F54BBEC7-0324-4FBF-A061-DE59FCDC2D3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303A8-FEA4-4BA4-BC8D-924350596611}">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2B33F-6795-4BF3-9924-A741E52A0D7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73FE2B-6C0E-4E57-95DC-A508A7FD7BF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Collectivization and de-institutionalization of scientific knowledge</a:t>
          </a:r>
        </a:p>
      </dsp:txBody>
      <dsp:txXfrm>
        <a:off x="1435590" y="531"/>
        <a:ext cx="9080009" cy="1242935"/>
      </dsp:txXfrm>
    </dsp:sp>
    <dsp:sp modelId="{7570D0BF-6384-482E-BD65-490473C9F39D}">
      <dsp:nvSpPr>
        <dsp:cNvPr id="0" name=""/>
        <dsp:cNvSpPr/>
      </dsp:nvSpPr>
      <dsp:spPr>
        <a:xfrm>
          <a:off x="0" y="3108402"/>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03137-340D-4CD0-9F48-F055D319A9B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876B9-8F08-4994-9E1D-D62D2B00178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 of sorting/quality control</a:t>
          </a:r>
        </a:p>
      </dsp:txBody>
      <dsp:txXfrm>
        <a:off x="1435590" y="1554201"/>
        <a:ext cx="9080009" cy="1242935"/>
      </dsp:txXfrm>
    </dsp:sp>
    <dsp:sp modelId="{420F7C29-F286-4C7B-B592-4D68A7E820D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FE64D-1343-4A2E-B6E9-630B6633C485}">
      <dsp:nvSpPr>
        <dsp:cNvPr id="0" name=""/>
        <dsp:cNvSpPr/>
      </dsp:nvSpPr>
      <dsp:spPr>
        <a:xfrm>
          <a:off x="375988" y="3387531"/>
          <a:ext cx="683614" cy="683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4BBEC7-0324-4FBF-A061-DE59FCDC2D3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But: knowing the risk? </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12:52:43.671"/>
    </inkml:context>
    <inkml:brush xml:id="br0">
      <inkml:brushProperty name="width" value="0.1" units="cm"/>
      <inkml:brushProperty name="height" value="0.1" units="cm"/>
      <inkml:brushProperty name="color" value="#E71224"/>
    </inkml:brush>
  </inkml:definitions>
  <inkml:trace contextRef="#ctx0" brushRef="#br0">1 1300 24575,'8'-22'0,"3"3"0,10-10 0,0 2 0,0-6 0,17-16 0,-13 18 0,22-30 0,-17 29 0,3-16 0,-6 20 0,-6-3 0,0 4 0,1-6 0,-1 6 0,1-4 0,-1 4 0,0 0 0,0-5 0,10-9 0,-7 4 0,12-5 0,-13 11 0,4 3 0,1-6 0,-5 1 0,11-3 0,-4 2 0,-1 0 0,6-2 0,-6 2 0,7-2 0,-8 8 0,5 0 0,-12 8 0,5-1 0,-11 1 0,4 5 0,-4 0 0,1 6 0,-2-5 0,0 7 0,-4-5 0,4 7 0,-5-4 0,0 0 0,0 4 0,0-3 0,0 7 0,-5-3 0,0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12:52:46.303"/>
    </inkml:context>
    <inkml:brush xml:id="br0">
      <inkml:brushProperty name="width" value="0.1" units="cm"/>
      <inkml:brushProperty name="height" value="0.1" units="cm"/>
      <inkml:brushProperty name="color" value="#E71224"/>
    </inkml:brush>
  </inkml:definitions>
  <inkml:trace contextRef="#ctx0" brushRef="#br0">0 905 24575,'17'-27'0,"0"1"0,8 6 0,-3 0 0,10-8 0,-4 5 0,6-5 0,-6 2 0,3 3 0,-9-3 0,10 4 0,-11 2 0,10-1 0,-9 0 0,9 0 0,-10 1 0,5-1 0,-1 0 0,2 0 0,0 0 0,5 0 0,-4-6 0,-1 4 0,6 0 0,-12 4 0,5 3 0,0 0 0,-5-2 0,4 6 0,-5-6 0,0 7 0,0-8 0,5 7 0,-3-6 0,3 2 0,-5 0 0,0-3 0,0 8 0,-5-7 0,-1 7 0,-4-3 0,3 5 0,-2 0 0,2-1 0,-4 1 0,0 0 0,0 0 0,0 0 0,0 4 0,0-3 0,0 7 0,-4-7 0,3 7 0,-7-3 0,3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12:52:49.657"/>
    </inkml:context>
    <inkml:brush xml:id="br0">
      <inkml:brushProperty name="width" value="0.1" units="cm"/>
      <inkml:brushProperty name="height" value="0.1" units="cm"/>
      <inkml:brushProperty name="color" value="#E71224"/>
    </inkml:brush>
  </inkml:definitions>
  <inkml:trace contextRef="#ctx0" brushRef="#br0">1 1600 24575,'16'-30'0,"-3"1"0,23-13 0,1 5 0,3-13 0,9 4 0,-10 2 0,11-6 0,-12 6 0,12-2 0,-10-4 0,10 4 0,-10-5 0,10 0 0,-10-1 0,12-7 0,-4-2-242,-19 17 0,0 0 242,20-21 0,-20 22 0,-1 0 0,14-24 0,11-4 0,-11 4 0,4 2 0,-2 19 0,-4-10 0,-4 19 0,0-6 0,-14 16 0,5 0 484,-7 7-484,-5 5 0,3 1 0,-8 5 0,-1 4 0,-5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86D8B-D041-284B-98B9-D5A4C76456FE}" type="datetimeFigureOut">
              <a:rPr lang="en-US" smtClean="0"/>
              <a:t>9/26/24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EF5C6-D922-0546-8EAB-0BB3F1A627D1}" type="slidenum">
              <a:rPr lang="en-US" smtClean="0"/>
              <a:t>‹#›</a:t>
            </a:fld>
            <a:endParaRPr lang="en-US"/>
          </a:p>
        </p:txBody>
      </p:sp>
    </p:spTree>
    <p:extLst>
      <p:ext uri="{BB962C8B-B14F-4D97-AF65-F5344CB8AC3E}">
        <p14:creationId xmlns:p14="http://schemas.microsoft.com/office/powerpoint/2010/main" val="281786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235B2-DC4F-C943-8A8F-445F25922641}" type="slidenum">
              <a:rPr lang="en-US" smtClean="0"/>
              <a:t>4</a:t>
            </a:fld>
            <a:endParaRPr lang="en-US"/>
          </a:p>
        </p:txBody>
      </p:sp>
    </p:spTree>
    <p:extLst>
      <p:ext uri="{BB962C8B-B14F-4D97-AF65-F5344CB8AC3E}">
        <p14:creationId xmlns:p14="http://schemas.microsoft.com/office/powerpoint/2010/main" val="113931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really have to have this slide, but thought it would be useful to contrast ‘political’ and ‘epistemic’ explanations, to justify our focus on political epistemology; we could integrate it into the preceding </a:t>
            </a:r>
            <a:r>
              <a:rPr lang="en-US" dirty="0" err="1"/>
              <a:t>onne</a:t>
            </a:r>
            <a:endParaRPr lang="en-US" dirty="0"/>
          </a:p>
        </p:txBody>
      </p:sp>
      <p:sp>
        <p:nvSpPr>
          <p:cNvPr id="4" name="Slide Number Placeholder 3"/>
          <p:cNvSpPr>
            <a:spLocks noGrp="1"/>
          </p:cNvSpPr>
          <p:nvPr>
            <p:ph type="sldNum" sz="quarter" idx="5"/>
          </p:nvPr>
        </p:nvSpPr>
        <p:spPr/>
        <p:txBody>
          <a:bodyPr/>
          <a:lstStyle/>
          <a:p>
            <a:fld id="{2BC235B2-DC4F-C943-8A8F-445F25922641}" type="slidenum">
              <a:rPr lang="en-US" smtClean="0"/>
              <a:t>6</a:t>
            </a:fld>
            <a:endParaRPr lang="en-US"/>
          </a:p>
        </p:txBody>
      </p:sp>
    </p:spTree>
    <p:extLst>
      <p:ext uri="{BB962C8B-B14F-4D97-AF65-F5344CB8AC3E}">
        <p14:creationId xmlns:p14="http://schemas.microsoft.com/office/powerpoint/2010/main" val="22134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'Science’ figured prominently in UK Government’s response to the Coronavirus pandemic</a:t>
            </a:r>
          </a:p>
          <a:p>
            <a:r>
              <a:rPr lang="en-US" dirty="0"/>
              <a:t>‘Guided by the science’; ‘Best science available’; ‘Scientific advice’</a:t>
            </a:r>
          </a:p>
          <a:p>
            <a:r>
              <a:rPr lang="en-US" dirty="0"/>
              <a:t>How does this relate to knowledge? </a:t>
            </a:r>
          </a:p>
          <a:p>
            <a:endParaRPr lang="en-US" dirty="0"/>
          </a:p>
        </p:txBody>
      </p:sp>
      <p:sp>
        <p:nvSpPr>
          <p:cNvPr id="4" name="Slide Number Placeholder 3"/>
          <p:cNvSpPr>
            <a:spLocks noGrp="1"/>
          </p:cNvSpPr>
          <p:nvPr>
            <p:ph type="sldNum" sz="quarter" idx="5"/>
          </p:nvPr>
        </p:nvSpPr>
        <p:spPr/>
        <p:txBody>
          <a:bodyPr/>
          <a:lstStyle/>
          <a:p>
            <a:fld id="{2BC235B2-DC4F-C943-8A8F-445F25922641}" type="slidenum">
              <a:rPr lang="en-US" smtClean="0"/>
              <a:t>7</a:t>
            </a:fld>
            <a:endParaRPr lang="en-US"/>
          </a:p>
        </p:txBody>
      </p:sp>
    </p:spTree>
    <p:extLst>
      <p:ext uri="{BB962C8B-B14F-4D97-AF65-F5344CB8AC3E}">
        <p14:creationId xmlns:p14="http://schemas.microsoft.com/office/powerpoint/2010/main" val="344149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92EA-D2B7-5686-C76E-0C9D37D88E4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3ECBC71-003A-4379-0E88-01AC0442B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B18F16E-E441-91D9-BF33-2309AF0D4854}"/>
              </a:ext>
            </a:extLst>
          </p:cNvPr>
          <p:cNvSpPr>
            <a:spLocks noGrp="1"/>
          </p:cNvSpPr>
          <p:nvPr>
            <p:ph type="dt" sz="half" idx="10"/>
          </p:nvPr>
        </p:nvSpPr>
        <p:spPr/>
        <p:txBody>
          <a:bodyPr/>
          <a:lstStyle/>
          <a:p>
            <a:fld id="{C798ED4F-008C-1A42-B933-2FC572CF68B2}" type="datetimeFigureOut">
              <a:rPr lang="en-US" smtClean="0"/>
              <a:t>9/26/24</a:t>
            </a:fld>
            <a:endParaRPr lang="en-US"/>
          </a:p>
        </p:txBody>
      </p:sp>
      <p:sp>
        <p:nvSpPr>
          <p:cNvPr id="5" name="Footer Placeholder 4">
            <a:extLst>
              <a:ext uri="{FF2B5EF4-FFF2-40B4-BE49-F238E27FC236}">
                <a16:creationId xmlns:a16="http://schemas.microsoft.com/office/drawing/2014/main" id="{A7756C70-D9E3-8A99-4725-717DDD3F4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50B0E-4225-7A82-E637-D34DFB3AC34E}"/>
              </a:ext>
            </a:extLst>
          </p:cNvPr>
          <p:cNvSpPr>
            <a:spLocks noGrp="1"/>
          </p:cNvSpPr>
          <p:nvPr>
            <p:ph type="sldNum" sz="quarter" idx="12"/>
          </p:nvPr>
        </p:nvSpPr>
        <p:spPr/>
        <p:txBody>
          <a:bodyPr/>
          <a:lstStyle/>
          <a:p>
            <a:fld id="{E54F508E-75EA-EB4C-8056-DAFA4BA25AF3}" type="slidenum">
              <a:rPr lang="en-US" smtClean="0"/>
              <a:t>‹#›</a:t>
            </a:fld>
            <a:endParaRPr lang="en-US"/>
          </a:p>
        </p:txBody>
      </p:sp>
    </p:spTree>
    <p:extLst>
      <p:ext uri="{BB962C8B-B14F-4D97-AF65-F5344CB8AC3E}">
        <p14:creationId xmlns:p14="http://schemas.microsoft.com/office/powerpoint/2010/main" val="232029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35BB-9376-0FFB-A159-1A272A234E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FDCF41A-5353-1DB1-6D7E-18468479227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24338F-4BDE-5954-8D12-84CCB8D7412C}"/>
              </a:ext>
            </a:extLst>
          </p:cNvPr>
          <p:cNvSpPr>
            <a:spLocks noGrp="1"/>
          </p:cNvSpPr>
          <p:nvPr>
            <p:ph type="dt" sz="half" idx="10"/>
          </p:nvPr>
        </p:nvSpPr>
        <p:spPr/>
        <p:txBody>
          <a:bodyPr/>
          <a:lstStyle/>
          <a:p>
            <a:fld id="{C798ED4F-008C-1A42-B933-2FC572CF68B2}" type="datetimeFigureOut">
              <a:rPr lang="en-US" smtClean="0"/>
              <a:t>9/26/24</a:t>
            </a:fld>
            <a:endParaRPr lang="en-US"/>
          </a:p>
        </p:txBody>
      </p:sp>
      <p:sp>
        <p:nvSpPr>
          <p:cNvPr id="5" name="Footer Placeholder 4">
            <a:extLst>
              <a:ext uri="{FF2B5EF4-FFF2-40B4-BE49-F238E27FC236}">
                <a16:creationId xmlns:a16="http://schemas.microsoft.com/office/drawing/2014/main" id="{A7CE1E41-AAA0-C740-DF7B-E8FDA511F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D8692-E365-880C-B7B7-E614CB1667FC}"/>
              </a:ext>
            </a:extLst>
          </p:cNvPr>
          <p:cNvSpPr>
            <a:spLocks noGrp="1"/>
          </p:cNvSpPr>
          <p:nvPr>
            <p:ph type="sldNum" sz="quarter" idx="12"/>
          </p:nvPr>
        </p:nvSpPr>
        <p:spPr/>
        <p:txBody>
          <a:bodyPr/>
          <a:lstStyle/>
          <a:p>
            <a:fld id="{E54F508E-75EA-EB4C-8056-DAFA4BA25AF3}" type="slidenum">
              <a:rPr lang="en-US" smtClean="0"/>
              <a:t>‹#›</a:t>
            </a:fld>
            <a:endParaRPr lang="en-US"/>
          </a:p>
        </p:txBody>
      </p:sp>
    </p:spTree>
    <p:extLst>
      <p:ext uri="{BB962C8B-B14F-4D97-AF65-F5344CB8AC3E}">
        <p14:creationId xmlns:p14="http://schemas.microsoft.com/office/powerpoint/2010/main" val="304922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10C03-3F15-75A0-461C-F4C924083A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7BBD40-6CD9-841B-5C6B-592D062B04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15DE1B-48A1-DEE5-566C-9E809F72ECAD}"/>
              </a:ext>
            </a:extLst>
          </p:cNvPr>
          <p:cNvSpPr>
            <a:spLocks noGrp="1"/>
          </p:cNvSpPr>
          <p:nvPr>
            <p:ph type="dt" sz="half" idx="10"/>
          </p:nvPr>
        </p:nvSpPr>
        <p:spPr/>
        <p:txBody>
          <a:bodyPr/>
          <a:lstStyle/>
          <a:p>
            <a:fld id="{C798ED4F-008C-1A42-B933-2FC572CF68B2}" type="datetimeFigureOut">
              <a:rPr lang="en-US" smtClean="0"/>
              <a:t>9/26/24</a:t>
            </a:fld>
            <a:endParaRPr lang="en-US"/>
          </a:p>
        </p:txBody>
      </p:sp>
      <p:sp>
        <p:nvSpPr>
          <p:cNvPr id="5" name="Footer Placeholder 4">
            <a:extLst>
              <a:ext uri="{FF2B5EF4-FFF2-40B4-BE49-F238E27FC236}">
                <a16:creationId xmlns:a16="http://schemas.microsoft.com/office/drawing/2014/main" id="{7CA8124F-A71F-30AD-9F15-C9FC9CC5D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E4994-ACF8-8FBE-BDE3-D995F281A10E}"/>
              </a:ext>
            </a:extLst>
          </p:cNvPr>
          <p:cNvSpPr>
            <a:spLocks noGrp="1"/>
          </p:cNvSpPr>
          <p:nvPr>
            <p:ph type="sldNum" sz="quarter" idx="12"/>
          </p:nvPr>
        </p:nvSpPr>
        <p:spPr/>
        <p:txBody>
          <a:bodyPr/>
          <a:lstStyle/>
          <a:p>
            <a:fld id="{E54F508E-75EA-EB4C-8056-DAFA4BA25AF3}" type="slidenum">
              <a:rPr lang="en-US" smtClean="0"/>
              <a:t>‹#›</a:t>
            </a:fld>
            <a:endParaRPr lang="en-US"/>
          </a:p>
        </p:txBody>
      </p:sp>
    </p:spTree>
    <p:extLst>
      <p:ext uri="{BB962C8B-B14F-4D97-AF65-F5344CB8AC3E}">
        <p14:creationId xmlns:p14="http://schemas.microsoft.com/office/powerpoint/2010/main" val="354197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BF11E-3B0B-76E5-6086-95A97ED4E6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EBB381-EB6B-B8B3-F904-77E9424EC7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6BE612-CCA8-03BB-A9E1-8166DA41081D}"/>
              </a:ext>
            </a:extLst>
          </p:cNvPr>
          <p:cNvSpPr>
            <a:spLocks noGrp="1"/>
          </p:cNvSpPr>
          <p:nvPr>
            <p:ph type="dt" sz="half" idx="10"/>
          </p:nvPr>
        </p:nvSpPr>
        <p:spPr/>
        <p:txBody>
          <a:bodyPr/>
          <a:lstStyle/>
          <a:p>
            <a:fld id="{C798ED4F-008C-1A42-B933-2FC572CF68B2}" type="datetimeFigureOut">
              <a:rPr lang="en-US" smtClean="0"/>
              <a:t>9/26/24</a:t>
            </a:fld>
            <a:endParaRPr lang="en-US"/>
          </a:p>
        </p:txBody>
      </p:sp>
      <p:sp>
        <p:nvSpPr>
          <p:cNvPr id="5" name="Footer Placeholder 4">
            <a:extLst>
              <a:ext uri="{FF2B5EF4-FFF2-40B4-BE49-F238E27FC236}">
                <a16:creationId xmlns:a16="http://schemas.microsoft.com/office/drawing/2014/main" id="{597787BE-8730-F17C-6606-2FC6669FD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78390-7ABF-D08A-9A3F-A36C0AC8F0B8}"/>
              </a:ext>
            </a:extLst>
          </p:cNvPr>
          <p:cNvSpPr>
            <a:spLocks noGrp="1"/>
          </p:cNvSpPr>
          <p:nvPr>
            <p:ph type="sldNum" sz="quarter" idx="12"/>
          </p:nvPr>
        </p:nvSpPr>
        <p:spPr/>
        <p:txBody>
          <a:bodyPr/>
          <a:lstStyle/>
          <a:p>
            <a:fld id="{E54F508E-75EA-EB4C-8056-DAFA4BA25AF3}" type="slidenum">
              <a:rPr lang="en-US" smtClean="0"/>
              <a:t>‹#›</a:t>
            </a:fld>
            <a:endParaRPr lang="en-US"/>
          </a:p>
        </p:txBody>
      </p:sp>
    </p:spTree>
    <p:extLst>
      <p:ext uri="{BB962C8B-B14F-4D97-AF65-F5344CB8AC3E}">
        <p14:creationId xmlns:p14="http://schemas.microsoft.com/office/powerpoint/2010/main" val="97150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E07A-BEE3-0A02-E8F2-166A5EF598B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C05A09B-6931-BA92-A5EB-C39892212A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10A266A-D64A-2573-E90F-32A7FB8EED02}"/>
              </a:ext>
            </a:extLst>
          </p:cNvPr>
          <p:cNvSpPr>
            <a:spLocks noGrp="1"/>
          </p:cNvSpPr>
          <p:nvPr>
            <p:ph type="dt" sz="half" idx="10"/>
          </p:nvPr>
        </p:nvSpPr>
        <p:spPr/>
        <p:txBody>
          <a:bodyPr/>
          <a:lstStyle/>
          <a:p>
            <a:fld id="{C798ED4F-008C-1A42-B933-2FC572CF68B2}" type="datetimeFigureOut">
              <a:rPr lang="en-US" smtClean="0"/>
              <a:t>9/26/24</a:t>
            </a:fld>
            <a:endParaRPr lang="en-US"/>
          </a:p>
        </p:txBody>
      </p:sp>
      <p:sp>
        <p:nvSpPr>
          <p:cNvPr id="5" name="Footer Placeholder 4">
            <a:extLst>
              <a:ext uri="{FF2B5EF4-FFF2-40B4-BE49-F238E27FC236}">
                <a16:creationId xmlns:a16="http://schemas.microsoft.com/office/drawing/2014/main" id="{2DB9DCCF-DA51-C115-3ED6-54D2BD754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AE749-4D3F-090D-CA0F-75B6314B8C7B}"/>
              </a:ext>
            </a:extLst>
          </p:cNvPr>
          <p:cNvSpPr>
            <a:spLocks noGrp="1"/>
          </p:cNvSpPr>
          <p:nvPr>
            <p:ph type="sldNum" sz="quarter" idx="12"/>
          </p:nvPr>
        </p:nvSpPr>
        <p:spPr/>
        <p:txBody>
          <a:bodyPr/>
          <a:lstStyle/>
          <a:p>
            <a:fld id="{E54F508E-75EA-EB4C-8056-DAFA4BA25AF3}" type="slidenum">
              <a:rPr lang="en-US" smtClean="0"/>
              <a:t>‹#›</a:t>
            </a:fld>
            <a:endParaRPr lang="en-US"/>
          </a:p>
        </p:txBody>
      </p:sp>
    </p:spTree>
    <p:extLst>
      <p:ext uri="{BB962C8B-B14F-4D97-AF65-F5344CB8AC3E}">
        <p14:creationId xmlns:p14="http://schemas.microsoft.com/office/powerpoint/2010/main" val="148364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8368-35A2-5168-FFE8-838D8DC0CB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0D9FCE-159F-5C7B-2491-A86533A9A82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5135646-67CD-C3C8-0306-4427AA0337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96B6AE2-EB55-9C55-3B2F-6D084FFA4D6C}"/>
              </a:ext>
            </a:extLst>
          </p:cNvPr>
          <p:cNvSpPr>
            <a:spLocks noGrp="1"/>
          </p:cNvSpPr>
          <p:nvPr>
            <p:ph type="dt" sz="half" idx="10"/>
          </p:nvPr>
        </p:nvSpPr>
        <p:spPr/>
        <p:txBody>
          <a:bodyPr/>
          <a:lstStyle/>
          <a:p>
            <a:fld id="{C798ED4F-008C-1A42-B933-2FC572CF68B2}" type="datetimeFigureOut">
              <a:rPr lang="en-US" smtClean="0"/>
              <a:t>9/26/24</a:t>
            </a:fld>
            <a:endParaRPr lang="en-US"/>
          </a:p>
        </p:txBody>
      </p:sp>
      <p:sp>
        <p:nvSpPr>
          <p:cNvPr id="6" name="Footer Placeholder 5">
            <a:extLst>
              <a:ext uri="{FF2B5EF4-FFF2-40B4-BE49-F238E27FC236}">
                <a16:creationId xmlns:a16="http://schemas.microsoft.com/office/drawing/2014/main" id="{77EE1382-B6F1-8997-E217-4F6DFDD47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C10958-D89F-4E54-572E-CF431A2D182B}"/>
              </a:ext>
            </a:extLst>
          </p:cNvPr>
          <p:cNvSpPr>
            <a:spLocks noGrp="1"/>
          </p:cNvSpPr>
          <p:nvPr>
            <p:ph type="sldNum" sz="quarter" idx="12"/>
          </p:nvPr>
        </p:nvSpPr>
        <p:spPr/>
        <p:txBody>
          <a:bodyPr/>
          <a:lstStyle/>
          <a:p>
            <a:fld id="{E54F508E-75EA-EB4C-8056-DAFA4BA25AF3}" type="slidenum">
              <a:rPr lang="en-US" smtClean="0"/>
              <a:t>‹#›</a:t>
            </a:fld>
            <a:endParaRPr lang="en-US"/>
          </a:p>
        </p:txBody>
      </p:sp>
    </p:spTree>
    <p:extLst>
      <p:ext uri="{BB962C8B-B14F-4D97-AF65-F5344CB8AC3E}">
        <p14:creationId xmlns:p14="http://schemas.microsoft.com/office/powerpoint/2010/main" val="337914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42A2-BB81-2A10-54E2-18C53CE6FA4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740B8B6-9045-9829-C3B7-413CC81C1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ADDB9E-E6CB-C2CF-D0A8-DFFB924CAE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ECE2B2B-9A1C-7C28-B9ED-844A9F832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478EFEF-F658-C7C8-644E-5179298A904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E654373-1560-D236-857D-B19E614BFD5B}"/>
              </a:ext>
            </a:extLst>
          </p:cNvPr>
          <p:cNvSpPr>
            <a:spLocks noGrp="1"/>
          </p:cNvSpPr>
          <p:nvPr>
            <p:ph type="dt" sz="half" idx="10"/>
          </p:nvPr>
        </p:nvSpPr>
        <p:spPr/>
        <p:txBody>
          <a:bodyPr/>
          <a:lstStyle/>
          <a:p>
            <a:fld id="{C798ED4F-008C-1A42-B933-2FC572CF68B2}" type="datetimeFigureOut">
              <a:rPr lang="en-US" smtClean="0"/>
              <a:t>9/26/24</a:t>
            </a:fld>
            <a:endParaRPr lang="en-US"/>
          </a:p>
        </p:txBody>
      </p:sp>
      <p:sp>
        <p:nvSpPr>
          <p:cNvPr id="8" name="Footer Placeholder 7">
            <a:extLst>
              <a:ext uri="{FF2B5EF4-FFF2-40B4-BE49-F238E27FC236}">
                <a16:creationId xmlns:a16="http://schemas.microsoft.com/office/drawing/2014/main" id="{4C388F3E-3432-52B0-77D9-6B4A40634D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E9A113-A975-1CF9-5302-0A7904AC2462}"/>
              </a:ext>
            </a:extLst>
          </p:cNvPr>
          <p:cNvSpPr>
            <a:spLocks noGrp="1"/>
          </p:cNvSpPr>
          <p:nvPr>
            <p:ph type="sldNum" sz="quarter" idx="12"/>
          </p:nvPr>
        </p:nvSpPr>
        <p:spPr/>
        <p:txBody>
          <a:bodyPr/>
          <a:lstStyle/>
          <a:p>
            <a:fld id="{E54F508E-75EA-EB4C-8056-DAFA4BA25AF3}" type="slidenum">
              <a:rPr lang="en-US" smtClean="0"/>
              <a:t>‹#›</a:t>
            </a:fld>
            <a:endParaRPr lang="en-US"/>
          </a:p>
        </p:txBody>
      </p:sp>
    </p:spTree>
    <p:extLst>
      <p:ext uri="{BB962C8B-B14F-4D97-AF65-F5344CB8AC3E}">
        <p14:creationId xmlns:p14="http://schemas.microsoft.com/office/powerpoint/2010/main" val="150470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6BCA-1228-DA85-4407-BFA8BC03818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430CF19-9CEA-BCA8-3571-6EA1A83145BD}"/>
              </a:ext>
            </a:extLst>
          </p:cNvPr>
          <p:cNvSpPr>
            <a:spLocks noGrp="1"/>
          </p:cNvSpPr>
          <p:nvPr>
            <p:ph type="dt" sz="half" idx="10"/>
          </p:nvPr>
        </p:nvSpPr>
        <p:spPr/>
        <p:txBody>
          <a:bodyPr/>
          <a:lstStyle/>
          <a:p>
            <a:fld id="{C798ED4F-008C-1A42-B933-2FC572CF68B2}" type="datetimeFigureOut">
              <a:rPr lang="en-US" smtClean="0"/>
              <a:t>9/26/24</a:t>
            </a:fld>
            <a:endParaRPr lang="en-US"/>
          </a:p>
        </p:txBody>
      </p:sp>
      <p:sp>
        <p:nvSpPr>
          <p:cNvPr id="4" name="Footer Placeholder 3">
            <a:extLst>
              <a:ext uri="{FF2B5EF4-FFF2-40B4-BE49-F238E27FC236}">
                <a16:creationId xmlns:a16="http://schemas.microsoft.com/office/drawing/2014/main" id="{0E614054-B2C9-5C25-D083-CC14F020E4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F383F0-7A93-95EA-C55D-B7C48BF01176}"/>
              </a:ext>
            </a:extLst>
          </p:cNvPr>
          <p:cNvSpPr>
            <a:spLocks noGrp="1"/>
          </p:cNvSpPr>
          <p:nvPr>
            <p:ph type="sldNum" sz="quarter" idx="12"/>
          </p:nvPr>
        </p:nvSpPr>
        <p:spPr/>
        <p:txBody>
          <a:bodyPr/>
          <a:lstStyle/>
          <a:p>
            <a:fld id="{E54F508E-75EA-EB4C-8056-DAFA4BA25AF3}" type="slidenum">
              <a:rPr lang="en-US" smtClean="0"/>
              <a:t>‹#›</a:t>
            </a:fld>
            <a:endParaRPr lang="en-US"/>
          </a:p>
        </p:txBody>
      </p:sp>
    </p:spTree>
    <p:extLst>
      <p:ext uri="{BB962C8B-B14F-4D97-AF65-F5344CB8AC3E}">
        <p14:creationId xmlns:p14="http://schemas.microsoft.com/office/powerpoint/2010/main" val="97766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32929-994F-1640-BAB7-0DA09972B7A5}"/>
              </a:ext>
            </a:extLst>
          </p:cNvPr>
          <p:cNvSpPr>
            <a:spLocks noGrp="1"/>
          </p:cNvSpPr>
          <p:nvPr>
            <p:ph type="dt" sz="half" idx="10"/>
          </p:nvPr>
        </p:nvSpPr>
        <p:spPr/>
        <p:txBody>
          <a:bodyPr/>
          <a:lstStyle/>
          <a:p>
            <a:fld id="{C798ED4F-008C-1A42-B933-2FC572CF68B2}" type="datetimeFigureOut">
              <a:rPr lang="en-US" smtClean="0"/>
              <a:t>9/26/24</a:t>
            </a:fld>
            <a:endParaRPr lang="en-US"/>
          </a:p>
        </p:txBody>
      </p:sp>
      <p:sp>
        <p:nvSpPr>
          <p:cNvPr id="3" name="Footer Placeholder 2">
            <a:extLst>
              <a:ext uri="{FF2B5EF4-FFF2-40B4-BE49-F238E27FC236}">
                <a16:creationId xmlns:a16="http://schemas.microsoft.com/office/drawing/2014/main" id="{A4581503-2561-4381-8EA0-2D7F461377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EF91B3-3FD8-8792-6BED-45B1D2DCE426}"/>
              </a:ext>
            </a:extLst>
          </p:cNvPr>
          <p:cNvSpPr>
            <a:spLocks noGrp="1"/>
          </p:cNvSpPr>
          <p:nvPr>
            <p:ph type="sldNum" sz="quarter" idx="12"/>
          </p:nvPr>
        </p:nvSpPr>
        <p:spPr/>
        <p:txBody>
          <a:bodyPr/>
          <a:lstStyle/>
          <a:p>
            <a:fld id="{E54F508E-75EA-EB4C-8056-DAFA4BA25AF3}" type="slidenum">
              <a:rPr lang="en-US" smtClean="0"/>
              <a:t>‹#›</a:t>
            </a:fld>
            <a:endParaRPr lang="en-US"/>
          </a:p>
        </p:txBody>
      </p:sp>
    </p:spTree>
    <p:extLst>
      <p:ext uri="{BB962C8B-B14F-4D97-AF65-F5344CB8AC3E}">
        <p14:creationId xmlns:p14="http://schemas.microsoft.com/office/powerpoint/2010/main" val="12052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A653-F18C-C2F6-B02F-DD2CE2BEB2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91AA8E3-F20F-4B5D-7266-BCFF5E718D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A16152-102B-22F6-8768-ED1FDBEFE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1C87E8-5BEA-9132-A573-763C108CE64C}"/>
              </a:ext>
            </a:extLst>
          </p:cNvPr>
          <p:cNvSpPr>
            <a:spLocks noGrp="1"/>
          </p:cNvSpPr>
          <p:nvPr>
            <p:ph type="dt" sz="half" idx="10"/>
          </p:nvPr>
        </p:nvSpPr>
        <p:spPr/>
        <p:txBody>
          <a:bodyPr/>
          <a:lstStyle/>
          <a:p>
            <a:fld id="{C798ED4F-008C-1A42-B933-2FC572CF68B2}" type="datetimeFigureOut">
              <a:rPr lang="en-US" smtClean="0"/>
              <a:t>9/26/24</a:t>
            </a:fld>
            <a:endParaRPr lang="en-US"/>
          </a:p>
        </p:txBody>
      </p:sp>
      <p:sp>
        <p:nvSpPr>
          <p:cNvPr id="6" name="Footer Placeholder 5">
            <a:extLst>
              <a:ext uri="{FF2B5EF4-FFF2-40B4-BE49-F238E27FC236}">
                <a16:creationId xmlns:a16="http://schemas.microsoft.com/office/drawing/2014/main" id="{A3AA8204-4312-260B-C957-136D0FE18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CDA94-0E6C-BE56-5627-367DAF16E537}"/>
              </a:ext>
            </a:extLst>
          </p:cNvPr>
          <p:cNvSpPr>
            <a:spLocks noGrp="1"/>
          </p:cNvSpPr>
          <p:nvPr>
            <p:ph type="sldNum" sz="quarter" idx="12"/>
          </p:nvPr>
        </p:nvSpPr>
        <p:spPr/>
        <p:txBody>
          <a:bodyPr/>
          <a:lstStyle/>
          <a:p>
            <a:fld id="{E54F508E-75EA-EB4C-8056-DAFA4BA25AF3}" type="slidenum">
              <a:rPr lang="en-US" smtClean="0"/>
              <a:t>‹#›</a:t>
            </a:fld>
            <a:endParaRPr lang="en-US"/>
          </a:p>
        </p:txBody>
      </p:sp>
    </p:spTree>
    <p:extLst>
      <p:ext uri="{BB962C8B-B14F-4D97-AF65-F5344CB8AC3E}">
        <p14:creationId xmlns:p14="http://schemas.microsoft.com/office/powerpoint/2010/main" val="61155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2690-9469-7DF9-1EF5-6EDD2F37F1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AB0B2D1-0DA2-9B16-1359-04243000B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3C4D3-8C6D-E2B8-8F64-7DE8EF9A3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F5E115-C5AE-C233-F2C6-CD9D6777ABB8}"/>
              </a:ext>
            </a:extLst>
          </p:cNvPr>
          <p:cNvSpPr>
            <a:spLocks noGrp="1"/>
          </p:cNvSpPr>
          <p:nvPr>
            <p:ph type="dt" sz="half" idx="10"/>
          </p:nvPr>
        </p:nvSpPr>
        <p:spPr/>
        <p:txBody>
          <a:bodyPr/>
          <a:lstStyle/>
          <a:p>
            <a:fld id="{C798ED4F-008C-1A42-B933-2FC572CF68B2}" type="datetimeFigureOut">
              <a:rPr lang="en-US" smtClean="0"/>
              <a:t>9/26/24</a:t>
            </a:fld>
            <a:endParaRPr lang="en-US"/>
          </a:p>
        </p:txBody>
      </p:sp>
      <p:sp>
        <p:nvSpPr>
          <p:cNvPr id="6" name="Footer Placeholder 5">
            <a:extLst>
              <a:ext uri="{FF2B5EF4-FFF2-40B4-BE49-F238E27FC236}">
                <a16:creationId xmlns:a16="http://schemas.microsoft.com/office/drawing/2014/main" id="{0A320E26-D551-2D58-6AD8-7F35400BB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EA107-6CD7-1589-46E5-F6A8A4B02632}"/>
              </a:ext>
            </a:extLst>
          </p:cNvPr>
          <p:cNvSpPr>
            <a:spLocks noGrp="1"/>
          </p:cNvSpPr>
          <p:nvPr>
            <p:ph type="sldNum" sz="quarter" idx="12"/>
          </p:nvPr>
        </p:nvSpPr>
        <p:spPr/>
        <p:txBody>
          <a:bodyPr/>
          <a:lstStyle/>
          <a:p>
            <a:fld id="{E54F508E-75EA-EB4C-8056-DAFA4BA25AF3}" type="slidenum">
              <a:rPr lang="en-US" smtClean="0"/>
              <a:t>‹#›</a:t>
            </a:fld>
            <a:endParaRPr lang="en-US"/>
          </a:p>
        </p:txBody>
      </p:sp>
    </p:spTree>
    <p:extLst>
      <p:ext uri="{BB962C8B-B14F-4D97-AF65-F5344CB8AC3E}">
        <p14:creationId xmlns:p14="http://schemas.microsoft.com/office/powerpoint/2010/main" val="159578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ACE74F-C38F-D453-315A-DE0D3A8DB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761906-7F09-4030-F306-45EF53B555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F2E76E-2B92-0CF7-B35D-9C5448547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8ED4F-008C-1A42-B933-2FC572CF68B2}" type="datetimeFigureOut">
              <a:rPr lang="en-US" smtClean="0"/>
              <a:t>9/26/24</a:t>
            </a:fld>
            <a:endParaRPr lang="en-US"/>
          </a:p>
        </p:txBody>
      </p:sp>
      <p:sp>
        <p:nvSpPr>
          <p:cNvPr id="5" name="Footer Placeholder 4">
            <a:extLst>
              <a:ext uri="{FF2B5EF4-FFF2-40B4-BE49-F238E27FC236}">
                <a16:creationId xmlns:a16="http://schemas.microsoft.com/office/drawing/2014/main" id="{50C468AE-D2E6-FB99-D39F-A884EBD72B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654297-400E-D99A-0FA7-3234948B5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F508E-75EA-EB4C-8056-DAFA4BA25AF3}" type="slidenum">
              <a:rPr lang="en-US" smtClean="0"/>
              <a:t>‹#›</a:t>
            </a:fld>
            <a:endParaRPr lang="en-US"/>
          </a:p>
        </p:txBody>
      </p:sp>
    </p:spTree>
    <p:extLst>
      <p:ext uri="{BB962C8B-B14F-4D97-AF65-F5344CB8AC3E}">
        <p14:creationId xmlns:p14="http://schemas.microsoft.com/office/powerpoint/2010/main" val="864351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eograph.org.uk/photo/256201"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philosopher1923.org/essay-bacevic" TargetMode="External"/><Relationship Id="rId2" Type="http://schemas.openxmlformats.org/officeDocument/2006/relationships/hyperlink" Target="https://doi.org/10.1177/1368431021101893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2.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E199-080D-7A4C-8323-1560F53D3632}"/>
              </a:ext>
            </a:extLst>
          </p:cNvPr>
          <p:cNvSpPr>
            <a:spLocks noGrp="1"/>
          </p:cNvSpPr>
          <p:nvPr>
            <p:ph type="ctrTitle"/>
          </p:nvPr>
        </p:nvSpPr>
        <p:spPr>
          <a:xfrm>
            <a:off x="1524000" y="1547621"/>
            <a:ext cx="9144000" cy="2330002"/>
          </a:xfrm>
          <a:solidFill>
            <a:schemeClr val="accent1">
              <a:lumMod val="60000"/>
              <a:lumOff val="40000"/>
            </a:schemeClr>
          </a:solidFill>
          <a:ln>
            <a:solidFill>
              <a:schemeClr val="accent1"/>
            </a:solidFill>
          </a:ln>
        </p:spPr>
        <p:txBody>
          <a:bodyPr>
            <a:normAutofit/>
          </a:bodyPr>
          <a:lstStyle/>
          <a:p>
            <a:r>
              <a:rPr lang="en-US" sz="4000" dirty="0">
                <a:latin typeface="+mn-lt"/>
              </a:rPr>
              <a:t>Liberal fatalism, Covid 19 and the politics of impossibility</a:t>
            </a:r>
            <a:endParaRPr lang="en-US" sz="4000" b="1" dirty="0">
              <a:latin typeface="+mn-lt"/>
            </a:endParaRPr>
          </a:p>
        </p:txBody>
      </p:sp>
      <p:sp>
        <p:nvSpPr>
          <p:cNvPr id="3" name="Subtitle 2">
            <a:extLst>
              <a:ext uri="{FF2B5EF4-FFF2-40B4-BE49-F238E27FC236}">
                <a16:creationId xmlns:a16="http://schemas.microsoft.com/office/drawing/2014/main" id="{D892F047-608B-BB41-B32D-4CB57DD997FA}"/>
              </a:ext>
            </a:extLst>
          </p:cNvPr>
          <p:cNvSpPr>
            <a:spLocks noGrp="1"/>
          </p:cNvSpPr>
          <p:nvPr>
            <p:ph type="subTitle" idx="1"/>
          </p:nvPr>
        </p:nvSpPr>
        <p:spPr>
          <a:xfrm>
            <a:off x="1650123" y="4307723"/>
            <a:ext cx="9263299" cy="2021825"/>
          </a:xfrm>
          <a:solidFill>
            <a:schemeClr val="accent1">
              <a:lumMod val="60000"/>
              <a:lumOff val="40000"/>
            </a:schemeClr>
          </a:solidFill>
        </p:spPr>
        <p:txBody>
          <a:bodyPr>
            <a:normAutofit fontScale="92500" lnSpcReduction="20000"/>
          </a:bodyPr>
          <a:lstStyle/>
          <a:p>
            <a:r>
              <a:rPr lang="en-US" sz="3600" b="1" dirty="0"/>
              <a:t>Dr Jana Bacevic</a:t>
            </a:r>
          </a:p>
          <a:p>
            <a:r>
              <a:rPr lang="en-US" dirty="0"/>
              <a:t>Durham University</a:t>
            </a:r>
          </a:p>
          <a:p>
            <a:r>
              <a:rPr lang="en-US" dirty="0"/>
              <a:t> </a:t>
            </a:r>
            <a:r>
              <a:rPr lang="en-US" sz="2400" dirty="0"/>
              <a:t>Conférence: De la </a:t>
            </a:r>
            <a:r>
              <a:rPr lang="en-US" sz="2400" dirty="0" err="1"/>
              <a:t>démobilisation</a:t>
            </a:r>
            <a:r>
              <a:rPr lang="en-US" sz="2400" dirty="0"/>
              <a:t> </a:t>
            </a:r>
            <a:r>
              <a:rPr lang="en-US" sz="2400" dirty="0" err="1"/>
              <a:t>publique</a:t>
            </a:r>
            <a:r>
              <a:rPr lang="en-US" sz="2400" dirty="0"/>
              <a:t> au </a:t>
            </a:r>
            <a:r>
              <a:rPr lang="en-US" sz="2400" dirty="0" err="1"/>
              <a:t>Covidactivisme</a:t>
            </a:r>
            <a:endParaRPr lang="en-US" sz="2400" dirty="0"/>
          </a:p>
          <a:p>
            <a:r>
              <a:rPr lang="en-US" sz="2400" dirty="0"/>
              <a:t>Association Winslow </a:t>
            </a:r>
            <a:r>
              <a:rPr lang="en-US" sz="2400" dirty="0" err="1"/>
              <a:t>Santé</a:t>
            </a:r>
            <a:r>
              <a:rPr lang="en-US" sz="2400" dirty="0"/>
              <a:t> </a:t>
            </a:r>
            <a:r>
              <a:rPr lang="en-US" sz="2400" dirty="0" err="1"/>
              <a:t>Publique</a:t>
            </a:r>
            <a:endParaRPr lang="en-US" sz="2400" dirty="0"/>
          </a:p>
          <a:p>
            <a:r>
              <a:rPr lang="en-US" sz="2000" dirty="0"/>
              <a:t>26 September 2024</a:t>
            </a:r>
          </a:p>
          <a:p>
            <a:endParaRPr lang="en-US" dirty="0"/>
          </a:p>
        </p:txBody>
      </p:sp>
      <p:pic>
        <p:nvPicPr>
          <p:cNvPr id="5" name="Picture 4" descr="A logo for a university&#10;&#10;Description automatically generated">
            <a:extLst>
              <a:ext uri="{FF2B5EF4-FFF2-40B4-BE49-F238E27FC236}">
                <a16:creationId xmlns:a16="http://schemas.microsoft.com/office/drawing/2014/main" id="{CE35A672-8E12-B2C7-0CA9-0269AF4EF7EB}"/>
              </a:ext>
            </a:extLst>
          </p:cNvPr>
          <p:cNvPicPr>
            <a:picLocks noChangeAspect="1"/>
          </p:cNvPicPr>
          <p:nvPr/>
        </p:nvPicPr>
        <p:blipFill>
          <a:blip r:embed="rId2"/>
          <a:stretch>
            <a:fillRect/>
          </a:stretch>
        </p:blipFill>
        <p:spPr>
          <a:xfrm>
            <a:off x="0" y="91488"/>
            <a:ext cx="2813210" cy="1456133"/>
          </a:xfrm>
          <a:prstGeom prst="rect">
            <a:avLst/>
          </a:prstGeom>
        </p:spPr>
      </p:pic>
    </p:spTree>
    <p:extLst>
      <p:ext uri="{BB962C8B-B14F-4D97-AF65-F5344CB8AC3E}">
        <p14:creationId xmlns:p14="http://schemas.microsoft.com/office/powerpoint/2010/main" val="38937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145D18C-C164-A80B-2A89-055E290B0C33}"/>
              </a:ext>
            </a:extLst>
          </p:cNvPr>
          <p:cNvSpPr>
            <a:spLocks noGrp="1"/>
          </p:cNvSpPr>
          <p:nvPr>
            <p:ph idx="1"/>
          </p:nvPr>
        </p:nvSpPr>
        <p:spPr>
          <a:xfrm>
            <a:off x="838200" y="2271713"/>
            <a:ext cx="3690938" cy="3905249"/>
          </a:xfrm>
        </p:spPr>
        <p:txBody>
          <a:bodyPr anchor="t">
            <a:normAutofit/>
          </a:bodyPr>
          <a:lstStyle/>
          <a:p>
            <a:r>
              <a:rPr lang="en-US" sz="2000" dirty="0"/>
              <a:t>SPI-M-O: mathematical modeling</a:t>
            </a:r>
          </a:p>
          <a:p>
            <a:r>
              <a:rPr lang="en-US" sz="2000" dirty="0"/>
              <a:t>SPI-B-O: </a:t>
            </a:r>
            <a:r>
              <a:rPr lang="en-US" sz="2000" dirty="0" err="1"/>
              <a:t>behavioural</a:t>
            </a:r>
            <a:r>
              <a:rPr lang="en-US" sz="2000" dirty="0"/>
              <a:t> and social interventions </a:t>
            </a:r>
          </a:p>
          <a:p>
            <a:r>
              <a:rPr lang="en-US" sz="2000" dirty="0"/>
              <a:t>Interventions (+ data bases) available on UK Government’s website</a:t>
            </a:r>
          </a:p>
          <a:p>
            <a:pPr marL="0" indent="0">
              <a:buNone/>
            </a:pPr>
            <a:endParaRPr lang="en-US" sz="2000" dirty="0"/>
          </a:p>
        </p:txBody>
      </p:sp>
      <p:pic>
        <p:nvPicPr>
          <p:cNvPr id="4" name="Content Placeholder 4">
            <a:extLst>
              <a:ext uri="{FF2B5EF4-FFF2-40B4-BE49-F238E27FC236}">
                <a16:creationId xmlns:a16="http://schemas.microsoft.com/office/drawing/2014/main" id="{F3DE6858-1C2C-3D50-E84C-963C8454A589}"/>
              </a:ext>
            </a:extLst>
          </p:cNvPr>
          <p:cNvPicPr>
            <a:picLocks noChangeAspect="1"/>
          </p:cNvPicPr>
          <p:nvPr/>
        </p:nvPicPr>
        <p:blipFill rotWithShape="1">
          <a:blip r:embed="rId2"/>
          <a:srcRect l="2068" r="4773"/>
          <a:stretch/>
        </p:blipFill>
        <p:spPr>
          <a:xfrm>
            <a:off x="5143500" y="1400175"/>
            <a:ext cx="6908016" cy="5092699"/>
          </a:xfrm>
          <a:prstGeom prst="rect">
            <a:avLst/>
          </a:prstGeom>
        </p:spPr>
      </p:pic>
      <p:sp>
        <p:nvSpPr>
          <p:cNvPr id="2" name="Title 1">
            <a:extLst>
              <a:ext uri="{FF2B5EF4-FFF2-40B4-BE49-F238E27FC236}">
                <a16:creationId xmlns:a16="http://schemas.microsoft.com/office/drawing/2014/main" id="{EA1777CC-8558-036F-2693-09A3EDAF1A60}"/>
              </a:ext>
            </a:extLst>
          </p:cNvPr>
          <p:cNvSpPr>
            <a:spLocks noGrp="1"/>
          </p:cNvSpPr>
          <p:nvPr>
            <p:ph type="title"/>
          </p:nvPr>
        </p:nvSpPr>
        <p:spPr>
          <a:xfrm>
            <a:off x="838200" y="365125"/>
            <a:ext cx="10515600" cy="720725"/>
          </a:xfrm>
        </p:spPr>
        <p:txBody>
          <a:bodyPr anchor="b">
            <a:normAutofit/>
          </a:bodyPr>
          <a:lstStyle/>
          <a:p>
            <a:r>
              <a:rPr lang="en-US" sz="3200" dirty="0">
                <a:latin typeface="+mn-lt"/>
              </a:rPr>
              <a:t>Scientific advice to the UK Government during Covid outbreak</a:t>
            </a:r>
          </a:p>
        </p:txBody>
      </p:sp>
      <p:sp>
        <p:nvSpPr>
          <p:cNvPr id="5" name="TextBox 4">
            <a:extLst>
              <a:ext uri="{FF2B5EF4-FFF2-40B4-BE49-F238E27FC236}">
                <a16:creationId xmlns:a16="http://schemas.microsoft.com/office/drawing/2014/main" id="{EE831E42-825E-4E25-BBE1-1E8CA4A7B0EF}"/>
              </a:ext>
            </a:extLst>
          </p:cNvPr>
          <p:cNvSpPr txBox="1"/>
          <p:nvPr/>
        </p:nvSpPr>
        <p:spPr>
          <a:xfrm>
            <a:off x="251949" y="5380672"/>
            <a:ext cx="4863440" cy="1477328"/>
          </a:xfrm>
          <a:prstGeom prst="rect">
            <a:avLst/>
          </a:prstGeom>
          <a:noFill/>
        </p:spPr>
        <p:txBody>
          <a:bodyPr wrap="square" rtlCol="0">
            <a:spAutoFit/>
          </a:bodyPr>
          <a:lstStyle/>
          <a:p>
            <a:r>
              <a:rPr lang="en-US" b="1" dirty="0">
                <a:solidFill>
                  <a:schemeClr val="accent1"/>
                </a:solidFill>
              </a:rPr>
              <a:t>La </a:t>
            </a:r>
            <a:r>
              <a:rPr lang="en-US" b="1" dirty="0" err="1">
                <a:solidFill>
                  <a:schemeClr val="accent1"/>
                </a:solidFill>
              </a:rPr>
              <a:t>groupe</a:t>
            </a:r>
            <a:r>
              <a:rPr lang="en-US" b="1" dirty="0">
                <a:solidFill>
                  <a:schemeClr val="accent1"/>
                </a:solidFill>
              </a:rPr>
              <a:t> pour </a:t>
            </a:r>
            <a:r>
              <a:rPr lang="en-US" b="1" dirty="0" err="1">
                <a:solidFill>
                  <a:schemeClr val="accent1"/>
                </a:solidFill>
              </a:rPr>
              <a:t>avis</a:t>
            </a:r>
            <a:r>
              <a:rPr lang="en-US" b="1" dirty="0">
                <a:solidFill>
                  <a:schemeClr val="accent1"/>
                </a:solidFill>
              </a:rPr>
              <a:t> </a:t>
            </a:r>
            <a:r>
              <a:rPr lang="en-US" b="1" dirty="0" err="1">
                <a:solidFill>
                  <a:schemeClr val="accent1"/>
                </a:solidFill>
              </a:rPr>
              <a:t>scientifiques</a:t>
            </a:r>
            <a:r>
              <a:rPr lang="en-US" b="1" dirty="0">
                <a:solidFill>
                  <a:schemeClr val="accent1"/>
                </a:solidFill>
              </a:rPr>
              <a:t> de </a:t>
            </a:r>
            <a:r>
              <a:rPr lang="en-US" b="1" dirty="0" err="1">
                <a:solidFill>
                  <a:schemeClr val="accent1"/>
                </a:solidFill>
              </a:rPr>
              <a:t>Gouvernement</a:t>
            </a:r>
            <a:r>
              <a:rPr lang="en-US" b="1" dirty="0">
                <a:solidFill>
                  <a:schemeClr val="accent1"/>
                </a:solidFill>
              </a:rPr>
              <a:t> de </a:t>
            </a:r>
            <a:r>
              <a:rPr lang="en-US" b="1" dirty="0" err="1">
                <a:solidFill>
                  <a:schemeClr val="accent1"/>
                </a:solidFill>
              </a:rPr>
              <a:t>Royaume</a:t>
            </a:r>
            <a:r>
              <a:rPr lang="en-US" b="1" dirty="0">
                <a:solidFill>
                  <a:schemeClr val="accent1"/>
                </a:solidFill>
              </a:rPr>
              <a:t>-Uni pendant la </a:t>
            </a:r>
            <a:r>
              <a:rPr lang="en-US" b="1" dirty="0" err="1">
                <a:solidFill>
                  <a:schemeClr val="accent1"/>
                </a:solidFill>
              </a:rPr>
              <a:t>pandémie</a:t>
            </a:r>
            <a:r>
              <a:rPr lang="en-US" b="1" dirty="0">
                <a:solidFill>
                  <a:schemeClr val="accent1"/>
                </a:solidFill>
              </a:rPr>
              <a:t> (SAGE) </a:t>
            </a:r>
            <a:r>
              <a:rPr lang="en-US" b="1" dirty="0" err="1">
                <a:solidFill>
                  <a:schemeClr val="accent1"/>
                </a:solidFill>
              </a:rPr>
              <a:t>était</a:t>
            </a:r>
            <a:r>
              <a:rPr lang="en-US" b="1" dirty="0">
                <a:solidFill>
                  <a:schemeClr val="accent1"/>
                </a:solidFill>
              </a:rPr>
              <a:t> comprise </a:t>
            </a:r>
            <a:r>
              <a:rPr lang="en-US" b="1" dirty="0" err="1">
                <a:solidFill>
                  <a:schemeClr val="accent1"/>
                </a:solidFill>
              </a:rPr>
              <a:t>d’experts</a:t>
            </a:r>
            <a:r>
              <a:rPr lang="en-US" b="1" dirty="0">
                <a:solidFill>
                  <a:schemeClr val="accent1"/>
                </a:solidFill>
              </a:rPr>
              <a:t> </a:t>
            </a:r>
            <a:r>
              <a:rPr lang="en-US" b="1" dirty="0" err="1">
                <a:solidFill>
                  <a:schemeClr val="accent1"/>
                </a:solidFill>
              </a:rPr>
              <a:t>en</a:t>
            </a:r>
            <a:r>
              <a:rPr lang="en-US" b="1" dirty="0">
                <a:solidFill>
                  <a:schemeClr val="accent1"/>
                </a:solidFill>
              </a:rPr>
              <a:t> </a:t>
            </a:r>
            <a:r>
              <a:rPr lang="en-US" b="1" dirty="0" err="1">
                <a:solidFill>
                  <a:schemeClr val="accent1"/>
                </a:solidFill>
              </a:rPr>
              <a:t>mathematique</a:t>
            </a:r>
            <a:r>
              <a:rPr lang="en-US" b="1" dirty="0">
                <a:solidFill>
                  <a:schemeClr val="accent1"/>
                </a:solidFill>
              </a:rPr>
              <a:t>/modelling; interventions </a:t>
            </a:r>
            <a:r>
              <a:rPr lang="en-US" b="1" dirty="0" err="1">
                <a:solidFill>
                  <a:schemeClr val="accent1"/>
                </a:solidFill>
              </a:rPr>
              <a:t>sociales</a:t>
            </a:r>
            <a:r>
              <a:rPr lang="en-US" b="1" dirty="0">
                <a:solidFill>
                  <a:schemeClr val="accent1"/>
                </a:solidFill>
              </a:rPr>
              <a:t>; et </a:t>
            </a:r>
            <a:r>
              <a:rPr lang="en-US" b="1" dirty="0" err="1">
                <a:solidFill>
                  <a:schemeClr val="accent1"/>
                </a:solidFill>
              </a:rPr>
              <a:t>épidemiologie</a:t>
            </a:r>
            <a:r>
              <a:rPr lang="en-US" b="1" dirty="0">
                <a:solidFill>
                  <a:schemeClr val="accent1"/>
                </a:solidFill>
              </a:rPr>
              <a:t>.  </a:t>
            </a:r>
          </a:p>
        </p:txBody>
      </p:sp>
    </p:spTree>
    <p:extLst>
      <p:ext uri="{BB962C8B-B14F-4D97-AF65-F5344CB8AC3E}">
        <p14:creationId xmlns:p14="http://schemas.microsoft.com/office/powerpoint/2010/main" val="264201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EBE0-9451-D740-109F-35CA8707F648}"/>
              </a:ext>
            </a:extLst>
          </p:cNvPr>
          <p:cNvSpPr>
            <a:spLocks noGrp="1"/>
          </p:cNvSpPr>
          <p:nvPr>
            <p:ph type="title"/>
          </p:nvPr>
        </p:nvSpPr>
        <p:spPr/>
        <p:txBody>
          <a:bodyPr/>
          <a:lstStyle/>
          <a:p>
            <a:r>
              <a:rPr lang="en-US" dirty="0"/>
              <a:t>“Will they riot?”</a:t>
            </a:r>
          </a:p>
        </p:txBody>
      </p:sp>
      <p:pic>
        <p:nvPicPr>
          <p:cNvPr id="9" name="Content Placeholder 8">
            <a:extLst>
              <a:ext uri="{FF2B5EF4-FFF2-40B4-BE49-F238E27FC236}">
                <a16:creationId xmlns:a16="http://schemas.microsoft.com/office/drawing/2014/main" id="{668CC86D-CCE1-3BE7-153D-639E7909F357}"/>
              </a:ext>
            </a:extLst>
          </p:cNvPr>
          <p:cNvPicPr>
            <a:picLocks noGrp="1" noChangeAspect="1"/>
          </p:cNvPicPr>
          <p:nvPr>
            <p:ph idx="1"/>
          </p:nvPr>
        </p:nvPicPr>
        <p:blipFill>
          <a:blip r:embed="rId2"/>
          <a:stretch>
            <a:fillRect/>
          </a:stretch>
        </p:blipFill>
        <p:spPr>
          <a:xfrm>
            <a:off x="461518" y="2382982"/>
            <a:ext cx="11071362" cy="2854036"/>
          </a:xfrm>
        </p:spPr>
      </p:pic>
      <p:sp>
        <p:nvSpPr>
          <p:cNvPr id="10" name="TextBox 9">
            <a:extLst>
              <a:ext uri="{FF2B5EF4-FFF2-40B4-BE49-F238E27FC236}">
                <a16:creationId xmlns:a16="http://schemas.microsoft.com/office/drawing/2014/main" id="{CF1CF23F-9CC1-7A65-B894-8875BDDD57A5}"/>
              </a:ext>
            </a:extLst>
          </p:cNvPr>
          <p:cNvSpPr txBox="1"/>
          <p:nvPr/>
        </p:nvSpPr>
        <p:spPr>
          <a:xfrm>
            <a:off x="8273142" y="5052352"/>
            <a:ext cx="2510431" cy="369332"/>
          </a:xfrm>
          <a:prstGeom prst="rect">
            <a:avLst/>
          </a:prstGeom>
          <a:noFill/>
        </p:spPr>
        <p:txBody>
          <a:bodyPr wrap="none" rtlCol="0">
            <a:spAutoFit/>
          </a:bodyPr>
          <a:lstStyle/>
          <a:p>
            <a:r>
              <a:rPr lang="en-US" dirty="0"/>
              <a:t>SPI-B—07, 4 March 2020</a:t>
            </a:r>
          </a:p>
        </p:txBody>
      </p:sp>
      <p:sp>
        <p:nvSpPr>
          <p:cNvPr id="3" name="TextBox 2">
            <a:extLst>
              <a:ext uri="{FF2B5EF4-FFF2-40B4-BE49-F238E27FC236}">
                <a16:creationId xmlns:a16="http://schemas.microsoft.com/office/drawing/2014/main" id="{DF2A4678-B025-B853-90A5-616E8EE905B3}"/>
              </a:ext>
            </a:extLst>
          </p:cNvPr>
          <p:cNvSpPr txBox="1"/>
          <p:nvPr/>
        </p:nvSpPr>
        <p:spPr>
          <a:xfrm>
            <a:off x="665018" y="6123542"/>
            <a:ext cx="9227127" cy="369332"/>
          </a:xfrm>
          <a:prstGeom prst="rect">
            <a:avLst/>
          </a:prstGeom>
          <a:noFill/>
        </p:spPr>
        <p:txBody>
          <a:bodyPr wrap="square" rtlCol="0">
            <a:spAutoFit/>
          </a:bodyPr>
          <a:lstStyle/>
          <a:p>
            <a:r>
              <a:rPr lang="en-US" b="1" dirty="0">
                <a:solidFill>
                  <a:schemeClr val="accent1"/>
                </a:solidFill>
              </a:rPr>
              <a:t>Parmi les questions </a:t>
            </a:r>
            <a:r>
              <a:rPr lang="en-US" b="1" dirty="0" err="1">
                <a:solidFill>
                  <a:schemeClr val="accent1"/>
                </a:solidFill>
              </a:rPr>
              <a:t>posés</a:t>
            </a:r>
            <a:r>
              <a:rPr lang="en-US" b="1" dirty="0">
                <a:solidFill>
                  <a:schemeClr val="accent1"/>
                </a:solidFill>
              </a:rPr>
              <a:t> </a:t>
            </a:r>
            <a:r>
              <a:rPr lang="en-US" b="1" dirty="0" err="1">
                <a:solidFill>
                  <a:schemeClr val="accent1"/>
                </a:solidFill>
              </a:rPr>
              <a:t>à</a:t>
            </a:r>
            <a:r>
              <a:rPr lang="en-US" b="1" dirty="0">
                <a:solidFill>
                  <a:schemeClr val="accent1"/>
                </a:solidFill>
              </a:rPr>
              <a:t> SAGE, le premier </a:t>
            </a:r>
            <a:r>
              <a:rPr lang="en-US" b="1" dirty="0" err="1">
                <a:solidFill>
                  <a:schemeClr val="accent1"/>
                </a:solidFill>
              </a:rPr>
              <a:t>était</a:t>
            </a:r>
            <a:r>
              <a:rPr lang="en-US" b="1" dirty="0">
                <a:solidFill>
                  <a:schemeClr val="accent1"/>
                </a:solidFill>
              </a:rPr>
              <a:t> sur le </a:t>
            </a:r>
            <a:r>
              <a:rPr lang="en-US" b="1" dirty="0" err="1">
                <a:solidFill>
                  <a:schemeClr val="accent1"/>
                </a:solidFill>
              </a:rPr>
              <a:t>risque</a:t>
            </a:r>
            <a:r>
              <a:rPr lang="en-US" b="1" dirty="0">
                <a:solidFill>
                  <a:schemeClr val="accent1"/>
                </a:solidFill>
              </a:rPr>
              <a:t> de </a:t>
            </a:r>
            <a:r>
              <a:rPr lang="en-US" b="1" dirty="0" err="1">
                <a:solidFill>
                  <a:schemeClr val="accent1"/>
                </a:solidFill>
              </a:rPr>
              <a:t>disordre</a:t>
            </a:r>
            <a:r>
              <a:rPr lang="en-US" b="1" dirty="0">
                <a:solidFill>
                  <a:schemeClr val="accent1"/>
                </a:solidFill>
              </a:rPr>
              <a:t> public.</a:t>
            </a:r>
          </a:p>
        </p:txBody>
      </p:sp>
    </p:spTree>
    <p:extLst>
      <p:ext uri="{BB962C8B-B14F-4D97-AF65-F5344CB8AC3E}">
        <p14:creationId xmlns:p14="http://schemas.microsoft.com/office/powerpoint/2010/main" val="232516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13A7-6A21-F244-9D89-5C820A167A91}"/>
              </a:ext>
            </a:extLst>
          </p:cNvPr>
          <p:cNvSpPr>
            <a:spLocks noGrp="1"/>
          </p:cNvSpPr>
          <p:nvPr>
            <p:ph type="title"/>
          </p:nvPr>
        </p:nvSpPr>
        <p:spPr>
          <a:xfrm>
            <a:off x="228600" y="138622"/>
            <a:ext cx="10515600" cy="1325563"/>
          </a:xfrm>
        </p:spPr>
        <p:txBody>
          <a:bodyPr>
            <a:normAutofit/>
          </a:bodyPr>
          <a:lstStyle/>
          <a:p>
            <a:r>
              <a:rPr lang="en-US" sz="4000" b="1" dirty="0"/>
              <a:t>Risk of public disorder</a:t>
            </a:r>
          </a:p>
        </p:txBody>
      </p:sp>
      <p:sp>
        <p:nvSpPr>
          <p:cNvPr id="3" name="Content Placeholder 2">
            <a:extLst>
              <a:ext uri="{FF2B5EF4-FFF2-40B4-BE49-F238E27FC236}">
                <a16:creationId xmlns:a16="http://schemas.microsoft.com/office/drawing/2014/main" id="{465BB20A-F4EC-A243-93FA-EB380967DABC}"/>
              </a:ext>
            </a:extLst>
          </p:cNvPr>
          <p:cNvSpPr>
            <a:spLocks noGrp="1"/>
          </p:cNvSpPr>
          <p:nvPr>
            <p:ph idx="1"/>
          </p:nvPr>
        </p:nvSpPr>
        <p:spPr>
          <a:xfrm>
            <a:off x="568411" y="1556951"/>
            <a:ext cx="10785389" cy="4620012"/>
          </a:xfrm>
        </p:spPr>
        <p:txBody>
          <a:bodyPr>
            <a:normAutofit fontScale="55000" lnSpcReduction="20000"/>
          </a:bodyPr>
          <a:lstStyle/>
          <a:p>
            <a:pPr marL="0" indent="0" algn="just">
              <a:lnSpc>
                <a:spcPct val="160000"/>
              </a:lnSpc>
              <a:buNone/>
            </a:pPr>
            <a:r>
              <a:rPr lang="en-GB" sz="4400" dirty="0"/>
              <a:t>“Large-scale rioting is unlikely. (...) Acts of altruism will likely predominate and the Government could promote and guide these.”</a:t>
            </a:r>
          </a:p>
          <a:p>
            <a:pPr marL="0" indent="0" algn="just">
              <a:lnSpc>
                <a:spcPct val="160000"/>
              </a:lnSpc>
              <a:buNone/>
            </a:pPr>
            <a:r>
              <a:rPr lang="en-GB" sz="4400" dirty="0"/>
              <a:t>“Where public disorder occurs, it is usually </a:t>
            </a:r>
            <a:r>
              <a:rPr lang="en-GB" sz="4400" b="1" i="1" dirty="0"/>
              <a:t>triggered by perceptions about the Government’s response</a:t>
            </a:r>
            <a:r>
              <a:rPr lang="en-GB" sz="4400" dirty="0"/>
              <a:t>, rather than the nature of the epidemic per se. For example, a perception that the Government response strategies are not effective in looking after the public may lead to an increase in tensions” </a:t>
            </a:r>
          </a:p>
          <a:p>
            <a:pPr marL="0" indent="0">
              <a:buNone/>
            </a:pPr>
            <a:endParaRPr lang="en-US" dirty="0"/>
          </a:p>
          <a:p>
            <a:pPr marL="0" indent="0" algn="r">
              <a:buNone/>
            </a:pPr>
            <a:r>
              <a:rPr lang="en-US" sz="3600" dirty="0"/>
              <a:t>(SPI-B-08, 25/02/2020)</a:t>
            </a:r>
          </a:p>
        </p:txBody>
      </p:sp>
      <p:sp>
        <p:nvSpPr>
          <p:cNvPr id="4" name="TextBox 3">
            <a:extLst>
              <a:ext uri="{FF2B5EF4-FFF2-40B4-BE49-F238E27FC236}">
                <a16:creationId xmlns:a16="http://schemas.microsoft.com/office/drawing/2014/main" id="{782F1473-23BB-BAB1-66F6-E290E659067A}"/>
              </a:ext>
            </a:extLst>
          </p:cNvPr>
          <p:cNvSpPr txBox="1"/>
          <p:nvPr/>
        </p:nvSpPr>
        <p:spPr>
          <a:xfrm>
            <a:off x="148667" y="5992296"/>
            <a:ext cx="11572278" cy="707886"/>
          </a:xfrm>
          <a:prstGeom prst="rect">
            <a:avLst/>
          </a:prstGeom>
          <a:noFill/>
        </p:spPr>
        <p:txBody>
          <a:bodyPr wrap="square" rtlCol="0">
            <a:spAutoFit/>
          </a:bodyPr>
          <a:lstStyle/>
          <a:p>
            <a:pPr algn="ctr"/>
            <a:r>
              <a:rPr lang="fr-FR" sz="2000" dirty="0">
                <a:solidFill>
                  <a:schemeClr val="accent1"/>
                </a:solidFill>
              </a:rPr>
              <a:t>Les experts de SAGE avaient répondu: </a:t>
            </a:r>
            <a:r>
              <a:rPr lang="fr-FR" sz="2000" b="1" dirty="0">
                <a:solidFill>
                  <a:schemeClr val="accent1"/>
                </a:solidFill>
              </a:rPr>
              <a:t>le risque de </a:t>
            </a:r>
            <a:r>
              <a:rPr lang="fr-FR" sz="2000" b="1" dirty="0" err="1">
                <a:solidFill>
                  <a:schemeClr val="accent1"/>
                </a:solidFill>
              </a:rPr>
              <a:t>desordre</a:t>
            </a:r>
            <a:r>
              <a:rPr lang="fr-FR" sz="2000" b="1" dirty="0">
                <a:solidFill>
                  <a:schemeClr val="accent1"/>
                </a:solidFill>
              </a:rPr>
              <a:t> public </a:t>
            </a:r>
            <a:r>
              <a:rPr lang="fr-FR" sz="2000" b="1" dirty="0" err="1">
                <a:solidFill>
                  <a:schemeClr val="accent1"/>
                </a:solidFill>
              </a:rPr>
              <a:t>depends</a:t>
            </a:r>
            <a:r>
              <a:rPr lang="fr-FR" sz="2000" b="1" dirty="0">
                <a:solidFill>
                  <a:schemeClr val="accent1"/>
                </a:solidFill>
              </a:rPr>
              <a:t> de perceptions des mitigations introduises par de </a:t>
            </a:r>
            <a:r>
              <a:rPr lang="fr-FR" sz="2000" b="1" dirty="0" err="1">
                <a:solidFill>
                  <a:schemeClr val="accent1"/>
                </a:solidFill>
              </a:rPr>
              <a:t>Gouvernment</a:t>
            </a:r>
            <a:r>
              <a:rPr lang="fr-FR" sz="2000" b="1" dirty="0">
                <a:solidFill>
                  <a:schemeClr val="accent1"/>
                </a:solidFill>
              </a:rPr>
              <a:t> </a:t>
            </a:r>
          </a:p>
        </p:txBody>
      </p:sp>
    </p:spTree>
    <p:extLst>
      <p:ext uri="{BB962C8B-B14F-4D97-AF65-F5344CB8AC3E}">
        <p14:creationId xmlns:p14="http://schemas.microsoft.com/office/powerpoint/2010/main" val="428191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21A6-7CF2-2D4F-84F1-AF2B71B0550E}"/>
              </a:ext>
            </a:extLst>
          </p:cNvPr>
          <p:cNvSpPr>
            <a:spLocks noGrp="1"/>
          </p:cNvSpPr>
          <p:nvPr>
            <p:ph type="title"/>
          </p:nvPr>
        </p:nvSpPr>
        <p:spPr>
          <a:xfrm>
            <a:off x="838200" y="365126"/>
            <a:ext cx="10515600" cy="821124"/>
          </a:xfrm>
        </p:spPr>
        <p:txBody>
          <a:bodyPr>
            <a:normAutofit/>
          </a:bodyPr>
          <a:lstStyle/>
          <a:p>
            <a:r>
              <a:rPr lang="en-US" sz="4000" b="1" dirty="0"/>
              <a:t>Controlling the virus vs. controlling perceptions</a:t>
            </a:r>
          </a:p>
        </p:txBody>
      </p:sp>
      <p:sp>
        <p:nvSpPr>
          <p:cNvPr id="3" name="Content Placeholder 2">
            <a:extLst>
              <a:ext uri="{FF2B5EF4-FFF2-40B4-BE49-F238E27FC236}">
                <a16:creationId xmlns:a16="http://schemas.microsoft.com/office/drawing/2014/main" id="{0C171CC8-6111-E146-9EC5-2EA7316FFAB6}"/>
              </a:ext>
            </a:extLst>
          </p:cNvPr>
          <p:cNvSpPr>
            <a:spLocks noGrp="1"/>
          </p:cNvSpPr>
          <p:nvPr>
            <p:ph idx="1"/>
          </p:nvPr>
        </p:nvSpPr>
        <p:spPr>
          <a:xfrm>
            <a:off x="838200" y="1825624"/>
            <a:ext cx="10987216" cy="4408921"/>
          </a:xfrm>
        </p:spPr>
        <p:txBody>
          <a:bodyPr>
            <a:normAutofit fontScale="77500" lnSpcReduction="20000"/>
          </a:bodyPr>
          <a:lstStyle/>
          <a:p>
            <a:r>
              <a:rPr lang="en-GB" dirty="0"/>
              <a:t>“Expectations of how the Government will react will be set by media reports of public health strategies in other countries. This increases the risk of public concern if interventions that are perceived to be effective are not applied. A </a:t>
            </a:r>
            <a:r>
              <a:rPr lang="en-GB" b="1" dirty="0"/>
              <a:t>clear explanation </a:t>
            </a:r>
            <a:r>
              <a:rPr lang="en-GB" dirty="0"/>
              <a:t>as to why expected interventions are not being implemented may be necessary”</a:t>
            </a:r>
          </a:p>
          <a:p>
            <a:pPr marL="0" indent="0">
              <a:buNone/>
            </a:pPr>
            <a:endParaRPr lang="en-GB" dirty="0"/>
          </a:p>
          <a:p>
            <a:r>
              <a:rPr lang="en-GB" dirty="0"/>
              <a:t>“SPI-B have divergent opinions on the impact of not applying widescale social isolation at the same time as recommending isolation to at-risk groups. One view is that </a:t>
            </a:r>
            <a:r>
              <a:rPr lang="en-GB" b="1" dirty="0"/>
              <a:t>explaining that members of the community are building some immunity</a:t>
            </a:r>
            <a:r>
              <a:rPr lang="en-GB" dirty="0"/>
              <a:t> will make this </a:t>
            </a:r>
            <a:r>
              <a:rPr lang="en-GB" b="1" i="1" dirty="0"/>
              <a:t>acceptable</a:t>
            </a:r>
            <a:r>
              <a:rPr lang="en-GB" dirty="0"/>
              <a:t>. Another view is that recommending isolation to only one section of society </a:t>
            </a:r>
            <a:r>
              <a:rPr lang="en-GB" b="1" dirty="0"/>
              <a:t>risks causing </a:t>
            </a:r>
            <a:r>
              <a:rPr lang="en-GB" b="1" i="1" dirty="0"/>
              <a:t>discontent</a:t>
            </a:r>
            <a:r>
              <a:rPr lang="en-GB" dirty="0"/>
              <a:t>.” </a:t>
            </a:r>
          </a:p>
          <a:p>
            <a:endParaRPr lang="en-GB" dirty="0"/>
          </a:p>
          <a:p>
            <a:r>
              <a:rPr lang="en-GB" dirty="0"/>
              <a:t>“Regardless of the decisions that are made, </a:t>
            </a:r>
            <a:r>
              <a:rPr lang="en-GB" b="1" dirty="0"/>
              <a:t>members of the public will have questions about </a:t>
            </a:r>
            <a:r>
              <a:rPr lang="en-GB" b="1" i="1" dirty="0"/>
              <a:t>all strategies listed in the table</a:t>
            </a:r>
            <a:r>
              <a:rPr lang="en-GB" dirty="0"/>
              <a:t>.”</a:t>
            </a:r>
          </a:p>
          <a:p>
            <a:endParaRPr lang="en-GB" dirty="0"/>
          </a:p>
          <a:p>
            <a:pPr marL="0" indent="0" algn="r">
              <a:buNone/>
            </a:pPr>
            <a:r>
              <a:rPr lang="en-GB" dirty="0"/>
              <a:t>                                                                                         </a:t>
            </a:r>
            <a:r>
              <a:rPr lang="en-GB" sz="2400" dirty="0"/>
              <a:t>SPI-B-04, 4/03/2020</a:t>
            </a:r>
          </a:p>
          <a:p>
            <a:endParaRPr lang="en-US" dirty="0"/>
          </a:p>
        </p:txBody>
      </p:sp>
      <p:sp>
        <p:nvSpPr>
          <p:cNvPr id="4" name="TextBox 3">
            <a:extLst>
              <a:ext uri="{FF2B5EF4-FFF2-40B4-BE49-F238E27FC236}">
                <a16:creationId xmlns:a16="http://schemas.microsoft.com/office/drawing/2014/main" id="{8A659957-DFE2-536B-41F9-B20B4642B710}"/>
              </a:ext>
            </a:extLst>
          </p:cNvPr>
          <p:cNvSpPr txBox="1"/>
          <p:nvPr/>
        </p:nvSpPr>
        <p:spPr>
          <a:xfrm>
            <a:off x="148667" y="5992296"/>
            <a:ext cx="11572278" cy="400110"/>
          </a:xfrm>
          <a:prstGeom prst="rect">
            <a:avLst/>
          </a:prstGeom>
          <a:noFill/>
        </p:spPr>
        <p:txBody>
          <a:bodyPr wrap="square" rtlCol="0">
            <a:spAutoFit/>
          </a:bodyPr>
          <a:lstStyle/>
          <a:p>
            <a:pPr algn="ctr"/>
            <a:r>
              <a:rPr lang="fr-FR" sz="2000" b="1" dirty="0">
                <a:solidFill>
                  <a:schemeClr val="accent1"/>
                </a:solidFill>
              </a:rPr>
              <a:t>De contrôler le virus à contrôler les perceptions </a:t>
            </a:r>
          </a:p>
        </p:txBody>
      </p:sp>
    </p:spTree>
    <p:extLst>
      <p:ext uri="{BB962C8B-B14F-4D97-AF65-F5344CB8AC3E}">
        <p14:creationId xmlns:p14="http://schemas.microsoft.com/office/powerpoint/2010/main" val="147723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7C1D-987E-1202-2A67-64935D378A6E}"/>
              </a:ext>
            </a:extLst>
          </p:cNvPr>
          <p:cNvSpPr>
            <a:spLocks noGrp="1"/>
          </p:cNvSpPr>
          <p:nvPr>
            <p:ph type="title"/>
          </p:nvPr>
        </p:nvSpPr>
        <p:spPr>
          <a:xfrm>
            <a:off x="3602182" y="365125"/>
            <a:ext cx="6040582" cy="1325563"/>
          </a:xfrm>
        </p:spPr>
        <p:txBody>
          <a:bodyPr/>
          <a:lstStyle/>
          <a:p>
            <a:r>
              <a:rPr lang="en-US" dirty="0">
                <a:latin typeface="+mn-lt"/>
              </a:rPr>
              <a:t>Knowledge x governance</a:t>
            </a:r>
          </a:p>
        </p:txBody>
      </p:sp>
      <p:sp>
        <p:nvSpPr>
          <p:cNvPr id="3" name="Content Placeholder 2">
            <a:extLst>
              <a:ext uri="{FF2B5EF4-FFF2-40B4-BE49-F238E27FC236}">
                <a16:creationId xmlns:a16="http://schemas.microsoft.com/office/drawing/2014/main" id="{C94B278F-DCE7-BF90-AF86-1F9616292DFC}"/>
              </a:ext>
            </a:extLst>
          </p:cNvPr>
          <p:cNvSpPr>
            <a:spLocks noGrp="1"/>
          </p:cNvSpPr>
          <p:nvPr>
            <p:ph idx="1"/>
          </p:nvPr>
        </p:nvSpPr>
        <p:spPr>
          <a:xfrm>
            <a:off x="838200" y="1825625"/>
            <a:ext cx="10633364" cy="4667250"/>
          </a:xfrm>
        </p:spPr>
        <p:txBody>
          <a:bodyPr>
            <a:normAutofit/>
          </a:bodyPr>
          <a:lstStyle/>
          <a:p>
            <a:r>
              <a:rPr lang="en-US" b="1" dirty="0"/>
              <a:t>Liberal meliorism </a:t>
            </a:r>
            <a:r>
              <a:rPr lang="en-US" b="1" dirty="0">
                <a:solidFill>
                  <a:srgbClr val="FFC000"/>
                </a:solidFill>
              </a:rPr>
              <a:t>(</a:t>
            </a:r>
            <a:r>
              <a:rPr lang="en-US" b="1" dirty="0" err="1">
                <a:solidFill>
                  <a:srgbClr val="FFC000"/>
                </a:solidFill>
              </a:rPr>
              <a:t>meliorisme</a:t>
            </a:r>
            <a:r>
              <a:rPr lang="en-US" b="1" dirty="0">
                <a:solidFill>
                  <a:srgbClr val="FFC000"/>
                </a:solidFill>
              </a:rPr>
              <a:t> </a:t>
            </a:r>
            <a:r>
              <a:rPr lang="en-US" b="1" dirty="0" err="1">
                <a:solidFill>
                  <a:srgbClr val="FFC000"/>
                </a:solidFill>
              </a:rPr>
              <a:t>libéral</a:t>
            </a:r>
            <a:r>
              <a:rPr lang="en-US" b="1" dirty="0">
                <a:solidFill>
                  <a:srgbClr val="FFC000"/>
                </a:solidFill>
              </a:rPr>
              <a:t>)</a:t>
            </a:r>
            <a:r>
              <a:rPr lang="en-US" dirty="0"/>
              <a:t>: the way to govern is to ensure people are empowered/ educated / equipped to make decisions</a:t>
            </a:r>
          </a:p>
          <a:p>
            <a:pPr marL="0" indent="0">
              <a:buNone/>
            </a:pPr>
            <a:r>
              <a:rPr lang="en-US" dirty="0">
                <a:sym typeface="Wingdings" pitchFamily="2" charset="2"/>
              </a:rPr>
              <a:t> </a:t>
            </a:r>
            <a:r>
              <a:rPr lang="en-US" dirty="0"/>
              <a:t>public education, information campaigns, public health</a:t>
            </a:r>
          </a:p>
          <a:p>
            <a:r>
              <a:rPr lang="en-US" b="1" dirty="0"/>
              <a:t>Neoliberal </a:t>
            </a:r>
            <a:r>
              <a:rPr lang="en-US" b="1" dirty="0" err="1"/>
              <a:t>behaviourism</a:t>
            </a:r>
            <a:r>
              <a:rPr lang="en-US" dirty="0"/>
              <a:t>: the way to govern is to outsource risk to markets, while not interfering (much) in the information available </a:t>
            </a:r>
          </a:p>
          <a:p>
            <a:pPr marL="0" indent="0">
              <a:buNone/>
            </a:pPr>
            <a:r>
              <a:rPr lang="en-US" dirty="0">
                <a:sym typeface="Wingdings" pitchFamily="2" charset="2"/>
              </a:rPr>
              <a:t> </a:t>
            </a:r>
            <a:r>
              <a:rPr lang="en-US" dirty="0"/>
              <a:t>privatization of education, digital health </a:t>
            </a:r>
          </a:p>
          <a:p>
            <a:r>
              <a:rPr lang="en-US" b="1" dirty="0"/>
              <a:t>Post-liberal fatalism</a:t>
            </a:r>
            <a:r>
              <a:rPr lang="en-US" dirty="0"/>
              <a:t>: the way to govern is to constrain types of action (by retaining ambiguity about risks) whilst ensuring people cannot conceive of action </a:t>
            </a:r>
            <a:r>
              <a:rPr lang="en-US" i="1" dirty="0"/>
              <a:t>outside</a:t>
            </a:r>
            <a:r>
              <a:rPr lang="en-US" dirty="0"/>
              <a:t> of predefined choices </a:t>
            </a:r>
          </a:p>
        </p:txBody>
      </p:sp>
    </p:spTree>
    <p:extLst>
      <p:ext uri="{BB962C8B-B14F-4D97-AF65-F5344CB8AC3E}">
        <p14:creationId xmlns:p14="http://schemas.microsoft.com/office/powerpoint/2010/main" val="7193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AE99-0967-0AD8-0BC1-BCF8307C397C}"/>
              </a:ext>
            </a:extLst>
          </p:cNvPr>
          <p:cNvSpPr>
            <a:spLocks noGrp="1"/>
          </p:cNvSpPr>
          <p:nvPr>
            <p:ph type="title"/>
          </p:nvPr>
        </p:nvSpPr>
        <p:spPr/>
        <p:txBody>
          <a:bodyPr/>
          <a:lstStyle/>
          <a:p>
            <a:r>
              <a:rPr lang="en-US" b="1" dirty="0"/>
              <a:t>Free as a…free-range chicken? </a:t>
            </a:r>
          </a:p>
        </p:txBody>
      </p:sp>
      <p:pic>
        <p:nvPicPr>
          <p:cNvPr id="5" name="Content Placeholder 4" descr="A group of chickens in a field&#10;&#10;Description automatically generated">
            <a:extLst>
              <a:ext uri="{FF2B5EF4-FFF2-40B4-BE49-F238E27FC236}">
                <a16:creationId xmlns:a16="http://schemas.microsoft.com/office/drawing/2014/main" id="{609F2257-7C3A-1D93-8085-1A5A2FCE6F20}"/>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6538912" y="1825625"/>
            <a:ext cx="5181600" cy="3108960"/>
          </a:xfrm>
        </p:spPr>
      </p:pic>
      <p:sp>
        <p:nvSpPr>
          <p:cNvPr id="7" name="Content Placeholder 6">
            <a:extLst>
              <a:ext uri="{FF2B5EF4-FFF2-40B4-BE49-F238E27FC236}">
                <a16:creationId xmlns:a16="http://schemas.microsoft.com/office/drawing/2014/main" id="{68E0A48B-C10F-B210-13B5-69531F7AA17F}"/>
              </a:ext>
            </a:extLst>
          </p:cNvPr>
          <p:cNvSpPr>
            <a:spLocks noGrp="1"/>
          </p:cNvSpPr>
          <p:nvPr>
            <p:ph sz="half" idx="2"/>
          </p:nvPr>
        </p:nvSpPr>
        <p:spPr>
          <a:xfrm>
            <a:off x="471488" y="1690688"/>
            <a:ext cx="5624512" cy="5167312"/>
          </a:xfrm>
        </p:spPr>
        <p:txBody>
          <a:bodyPr>
            <a:normAutofit lnSpcReduction="10000"/>
          </a:bodyPr>
          <a:lstStyle/>
          <a:p>
            <a:r>
              <a:rPr lang="en-US" dirty="0"/>
              <a:t>Freedom from explicit constraint (direct intervention) </a:t>
            </a:r>
          </a:p>
          <a:p>
            <a:pPr>
              <a:buFont typeface="Wingdings" pitchFamily="2" charset="2"/>
              <a:buChar char="à"/>
            </a:pPr>
            <a:r>
              <a:rPr lang="en-US" dirty="0"/>
              <a:t>ensures control/’peace’</a:t>
            </a:r>
          </a:p>
          <a:p>
            <a:pPr marL="0" indent="0">
              <a:buNone/>
            </a:pPr>
            <a:endParaRPr lang="en-US" dirty="0"/>
          </a:p>
          <a:p>
            <a:r>
              <a:rPr lang="en-US" dirty="0"/>
              <a:t>Predefined scope of action/choice (e.g., you can choose to wear or not wear a mask, but not to exist in a Covid-free public space)</a:t>
            </a:r>
          </a:p>
          <a:p>
            <a:pPr marL="0" indent="0">
              <a:buNone/>
            </a:pPr>
            <a:r>
              <a:rPr lang="en-US" dirty="0">
                <a:sym typeface="Wingdings" pitchFamily="2" charset="2"/>
              </a:rPr>
              <a:t> ensures compliance and continuation of production</a:t>
            </a:r>
            <a:endParaRPr lang="en-US" dirty="0"/>
          </a:p>
          <a:p>
            <a:endParaRPr lang="en-US" dirty="0"/>
          </a:p>
          <a:p>
            <a:r>
              <a:rPr lang="en-US" dirty="0"/>
              <a:t>Normalization of exposure to harm    </a:t>
            </a:r>
          </a:p>
        </p:txBody>
      </p:sp>
    </p:spTree>
    <p:extLst>
      <p:ext uri="{BB962C8B-B14F-4D97-AF65-F5344CB8AC3E}">
        <p14:creationId xmlns:p14="http://schemas.microsoft.com/office/powerpoint/2010/main" val="197716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A337-894B-D932-58AF-2427443B9D2D}"/>
              </a:ext>
            </a:extLst>
          </p:cNvPr>
          <p:cNvSpPr>
            <a:spLocks noGrp="1"/>
          </p:cNvSpPr>
          <p:nvPr>
            <p:ph type="title"/>
          </p:nvPr>
        </p:nvSpPr>
        <p:spPr/>
        <p:txBody>
          <a:bodyPr/>
          <a:lstStyle/>
          <a:p>
            <a:pPr algn="ctr"/>
            <a:r>
              <a:rPr lang="en-US" b="1" dirty="0"/>
              <a:t>For a self-organized epistemology</a:t>
            </a:r>
          </a:p>
        </p:txBody>
      </p:sp>
      <p:graphicFrame>
        <p:nvGraphicFramePr>
          <p:cNvPr id="36" name="Content Placeholder 2">
            <a:extLst>
              <a:ext uri="{FF2B5EF4-FFF2-40B4-BE49-F238E27FC236}">
                <a16:creationId xmlns:a16="http://schemas.microsoft.com/office/drawing/2014/main" id="{48FD36DF-09DA-9116-43D3-880050B2DD7A}"/>
              </a:ext>
            </a:extLst>
          </p:cNvPr>
          <p:cNvGraphicFramePr>
            <a:graphicFrameLocks noGrp="1"/>
          </p:cNvGraphicFramePr>
          <p:nvPr>
            <p:ph idx="1"/>
            <p:extLst>
              <p:ext uri="{D42A27DB-BD31-4B8C-83A1-F6EECF244321}">
                <p14:modId xmlns:p14="http://schemas.microsoft.com/office/powerpoint/2010/main" val="15978220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Dice with solid fill">
            <a:extLst>
              <a:ext uri="{FF2B5EF4-FFF2-40B4-BE49-F238E27FC236}">
                <a16:creationId xmlns:a16="http://schemas.microsoft.com/office/drawing/2014/main" id="{2FFD7C7F-F4AE-5458-BC02-3D94A57F56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6073" y="5133109"/>
            <a:ext cx="914400" cy="914400"/>
          </a:xfrm>
          <a:prstGeom prst="rect">
            <a:avLst/>
          </a:prstGeom>
        </p:spPr>
      </p:pic>
    </p:spTree>
    <p:extLst>
      <p:ext uri="{BB962C8B-B14F-4D97-AF65-F5344CB8AC3E}">
        <p14:creationId xmlns:p14="http://schemas.microsoft.com/office/powerpoint/2010/main" val="280011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EAF9D0-26AF-714E-87CC-D5C72F97DB9D}"/>
              </a:ext>
            </a:extLst>
          </p:cNvPr>
          <p:cNvSpPr>
            <a:spLocks noGrp="1"/>
          </p:cNvSpPr>
          <p:nvPr>
            <p:ph idx="1"/>
          </p:nvPr>
        </p:nvSpPr>
        <p:spPr>
          <a:xfrm>
            <a:off x="403762" y="427512"/>
            <a:ext cx="11139054" cy="6187044"/>
          </a:xfrm>
        </p:spPr>
        <p:txBody>
          <a:bodyPr>
            <a:normAutofit fontScale="77500" lnSpcReduction="20000"/>
          </a:bodyPr>
          <a:lstStyle/>
          <a:p>
            <a:pPr marL="0" indent="0">
              <a:buNone/>
            </a:pPr>
            <a:endParaRPr lang="en-GB" sz="2000" dirty="0"/>
          </a:p>
          <a:p>
            <a:pPr>
              <a:spcAft>
                <a:spcPts val="1000"/>
              </a:spcAft>
            </a:pPr>
            <a:r>
              <a:rPr lang="en-GB" sz="2800" dirty="0">
                <a:effectLst/>
                <a:ea typeface="Calibri" panose="020F0502020204030204" pitchFamily="34" charset="0"/>
                <a:cs typeface="Times New Roman" panose="02020603050405020304" pitchFamily="18" charset="0"/>
              </a:rPr>
              <a:t>Bacevic, J. &amp; McGoey, L. (2024). Covid-19, liberal fatalism and the politics of impossibility. </a:t>
            </a:r>
            <a:r>
              <a:rPr lang="en-GB" sz="2800" i="1" dirty="0">
                <a:effectLst/>
                <a:ea typeface="Calibri" panose="020F0502020204030204" pitchFamily="34" charset="0"/>
                <a:cs typeface="Times New Roman" panose="02020603050405020304" pitchFamily="18" charset="0"/>
              </a:rPr>
              <a:t>Economy and Society</a:t>
            </a:r>
            <a:r>
              <a:rPr lang="en-GB" sz="2800" dirty="0">
                <a:effectLst/>
                <a:ea typeface="Calibri" panose="020F0502020204030204" pitchFamily="34" charset="0"/>
                <a:cs typeface="Times New Roman" panose="02020603050405020304" pitchFamily="18" charset="0"/>
              </a:rPr>
              <a:t>, 10.1080/03085147.2024.2312710  </a:t>
            </a:r>
          </a:p>
          <a:p>
            <a:pPr>
              <a:spcAft>
                <a:spcPts val="1000"/>
              </a:spcAft>
            </a:pPr>
            <a:r>
              <a:rPr lang="en-GB" sz="2800" dirty="0">
                <a:effectLst/>
                <a:ea typeface="Calibri" panose="020F0502020204030204" pitchFamily="34" charset="0"/>
                <a:cs typeface="Times New Roman" panose="02020603050405020304" pitchFamily="18" charset="0"/>
              </a:rPr>
              <a:t>Bacevic, J (2021a). No such thing as sociological excuses? Performativity, rationality and social scientific expertise in late liberalism. </a:t>
            </a:r>
            <a:r>
              <a:rPr lang="en-GB" sz="2800" i="1" dirty="0">
                <a:effectLst/>
                <a:ea typeface="Calibri" panose="020F0502020204030204" pitchFamily="34" charset="0"/>
                <a:cs typeface="Times New Roman" panose="02020603050405020304" pitchFamily="18" charset="0"/>
              </a:rPr>
              <a:t>European Journal of Social Theory,</a:t>
            </a:r>
            <a:r>
              <a:rPr lang="en-GB" sz="2800" dirty="0">
                <a:effectLst/>
                <a:ea typeface="Calibri" panose="020F0502020204030204" pitchFamily="34" charset="0"/>
                <a:cs typeface="Times New Roman" panose="02020603050405020304" pitchFamily="18" charset="0"/>
              </a:rPr>
              <a:t> 24(3), 394–410. </a:t>
            </a:r>
            <a:r>
              <a:rPr lang="en-GB" sz="2800" u="sng" dirty="0">
                <a:solidFill>
                  <a:srgbClr val="0000FF"/>
                </a:solidFill>
                <a:effectLst/>
                <a:ea typeface="Calibri" panose="020F0502020204030204" pitchFamily="34" charset="0"/>
                <a:cs typeface="Times New Roman" panose="02020603050405020304" pitchFamily="18" charset="0"/>
                <a:hlinkClick r:id="rId2"/>
              </a:rPr>
              <a:t>https://doi.org/10.1177/13684310211018939</a:t>
            </a:r>
            <a:r>
              <a:rPr lang="en-GB" sz="2800" dirty="0">
                <a:effectLst/>
                <a:ea typeface="Calibri" panose="020F0502020204030204" pitchFamily="34" charset="0"/>
                <a:cs typeface="Times New Roman" panose="02020603050405020304" pitchFamily="18" charset="0"/>
              </a:rPr>
              <a:t>   </a:t>
            </a:r>
          </a:p>
          <a:p>
            <a:pPr>
              <a:lnSpc>
                <a:spcPct val="115000"/>
              </a:lnSpc>
              <a:spcAft>
                <a:spcPts val="1000"/>
              </a:spcAft>
            </a:pPr>
            <a:r>
              <a:rPr lang="en-GB" sz="2800" dirty="0">
                <a:effectLst/>
                <a:ea typeface="Calibri" panose="020F0502020204030204" pitchFamily="34" charset="0"/>
                <a:cs typeface="Times New Roman" panose="02020603050405020304" pitchFamily="18" charset="0"/>
              </a:rPr>
              <a:t>Bacevic, J. (2021b). Epistemic Autonomy and the Free Nose Guy Problem, </a:t>
            </a:r>
            <a:r>
              <a:rPr lang="en-GB" sz="2800" i="1" dirty="0">
                <a:effectLst/>
                <a:ea typeface="Calibri" panose="020F0502020204030204" pitchFamily="34" charset="0"/>
                <a:cs typeface="Times New Roman" panose="02020603050405020304" pitchFamily="18" charset="0"/>
              </a:rPr>
              <a:t>The Philosopher</a:t>
            </a:r>
            <a:r>
              <a:rPr lang="en-GB" sz="2800" dirty="0">
                <a:effectLst/>
                <a:ea typeface="Calibri" panose="020F0502020204030204" pitchFamily="34" charset="0"/>
                <a:cs typeface="Times New Roman" panose="02020603050405020304" pitchFamily="18" charset="0"/>
              </a:rPr>
              <a:t> 109 (2), 36-42, </a:t>
            </a:r>
            <a:r>
              <a:rPr lang="en-GB" sz="2800" u="sng" dirty="0">
                <a:solidFill>
                  <a:srgbClr val="0000FF"/>
                </a:solidFill>
                <a:effectLst/>
                <a:ea typeface="Calibri" panose="020F0502020204030204" pitchFamily="34" charset="0"/>
                <a:cs typeface="Times New Roman" panose="02020603050405020304" pitchFamily="18" charset="0"/>
                <a:hlinkClick r:id="rId3"/>
              </a:rPr>
              <a:t>https://www.thephilosopher1923.org/essay-bacevic</a:t>
            </a:r>
            <a:r>
              <a:rPr lang="en-GB" sz="2800" dirty="0">
                <a:effectLst/>
                <a:ea typeface="Calibri" panose="020F0502020204030204" pitchFamily="34" charset="0"/>
                <a:cs typeface="Times New Roman" panose="02020603050405020304" pitchFamily="18" charset="0"/>
              </a:rPr>
              <a:t> </a:t>
            </a:r>
          </a:p>
          <a:p>
            <a:pPr>
              <a:lnSpc>
                <a:spcPct val="115000"/>
              </a:lnSpc>
              <a:spcAft>
                <a:spcPts val="1000"/>
              </a:spcAft>
            </a:pPr>
            <a:r>
              <a:rPr lang="en-GB" sz="2800" dirty="0">
                <a:effectLst/>
                <a:ea typeface="Calibri" panose="020F0502020204030204" pitchFamily="34" charset="0"/>
                <a:cs typeface="Times New Roman" panose="02020603050405020304" pitchFamily="18" charset="0"/>
              </a:rPr>
              <a:t>Bacevic, J. (2021c) Why we don’t act, </a:t>
            </a:r>
            <a:r>
              <a:rPr lang="en-GB" sz="2800" i="1" dirty="0">
                <a:effectLst/>
                <a:ea typeface="Calibri" panose="020F0502020204030204" pitchFamily="34" charset="0"/>
                <a:cs typeface="Times New Roman" panose="02020603050405020304" pitchFamily="18" charset="0"/>
              </a:rPr>
              <a:t>The Boston Review</a:t>
            </a:r>
            <a:r>
              <a:rPr lang="en-GB" sz="2800" dirty="0">
                <a:effectLst/>
                <a:ea typeface="Calibri" panose="020F0502020204030204" pitchFamily="34" charset="0"/>
                <a:cs typeface="Times New Roman" panose="02020603050405020304" pitchFamily="18" charset="0"/>
              </a:rPr>
              <a:t>, December 2021</a:t>
            </a:r>
          </a:p>
          <a:p>
            <a:r>
              <a:rPr lang="en-GB" dirty="0"/>
              <a:t>Bacevic, J. (2020a). There’s no such thing as ‘following the science’: advice is political, The Guardian, 28 April 2020</a:t>
            </a:r>
          </a:p>
          <a:p>
            <a:r>
              <a:rPr lang="en-GB" dirty="0"/>
              <a:t>Bacevic, J. (2020b). Science in inaction: The shifting priorities of the UK government’s response to COVID-19 highlights the need for publicly accountable expert advice, LSE Impact blog, 27 April 2020</a:t>
            </a:r>
          </a:p>
          <a:p>
            <a:r>
              <a:rPr lang="en-GB" dirty="0"/>
              <a:t>Bacevic, J. (2020c). No such thing as society? Liberal paternalism, politics of expertise, and the Corona crisis, Discover Society, 20 March 2020</a:t>
            </a:r>
          </a:p>
          <a:p>
            <a:r>
              <a:rPr lang="en-GB" dirty="0"/>
              <a:t>Bacevic, J. (2019). Knowing neoliberalism. </a:t>
            </a:r>
            <a:r>
              <a:rPr lang="en-GB" i="1" dirty="0"/>
              <a:t>Social Epistemology</a:t>
            </a:r>
            <a:r>
              <a:rPr lang="en-GB" dirty="0"/>
              <a:t> 33 (4), 380-392.</a:t>
            </a:r>
          </a:p>
          <a:p>
            <a:r>
              <a:rPr lang="en-GB" dirty="0"/>
              <a:t>McGoey, L. (2019). </a:t>
            </a:r>
            <a:r>
              <a:rPr lang="en-GB" i="1" dirty="0"/>
              <a:t>The </a:t>
            </a:r>
            <a:r>
              <a:rPr lang="en-GB" i="1" dirty="0" err="1"/>
              <a:t>Unknowers</a:t>
            </a:r>
            <a:r>
              <a:rPr lang="en-GB" i="1" dirty="0"/>
              <a:t>: How Elite Ignorance Rules the World</a:t>
            </a:r>
            <a:r>
              <a:rPr lang="en-GB" dirty="0"/>
              <a:t>. London: Zed Books. </a:t>
            </a:r>
          </a:p>
          <a:p>
            <a:endParaRPr lang="en-GB" dirty="0"/>
          </a:p>
          <a:p>
            <a:endParaRPr lang="en-US" dirty="0"/>
          </a:p>
        </p:txBody>
      </p:sp>
    </p:spTree>
    <p:extLst>
      <p:ext uri="{BB962C8B-B14F-4D97-AF65-F5344CB8AC3E}">
        <p14:creationId xmlns:p14="http://schemas.microsoft.com/office/powerpoint/2010/main" val="302934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884F-71AF-196B-0E65-335F7B0AECC8}"/>
              </a:ext>
            </a:extLst>
          </p:cNvPr>
          <p:cNvSpPr>
            <a:spLocks noGrp="1"/>
          </p:cNvSpPr>
          <p:nvPr>
            <p:ph type="title"/>
          </p:nvPr>
        </p:nvSpPr>
        <p:spPr>
          <a:xfrm>
            <a:off x="2553194" y="365125"/>
            <a:ext cx="8800605" cy="1325563"/>
          </a:xfrm>
        </p:spPr>
        <p:txBody>
          <a:bodyPr/>
          <a:lstStyle/>
          <a:p>
            <a:r>
              <a:rPr lang="en-US" dirty="0">
                <a:latin typeface="+mn-lt"/>
              </a:rPr>
              <a:t>Link knowledge </a:t>
            </a:r>
            <a:r>
              <a:rPr lang="en-US" dirty="0">
                <a:latin typeface="+mn-lt"/>
                <a:sym typeface="Wingdings" pitchFamily="2" charset="2"/>
              </a:rPr>
              <a:t> action</a:t>
            </a:r>
            <a:endParaRPr lang="en-US" dirty="0">
              <a:latin typeface="+mn-lt"/>
            </a:endParaRPr>
          </a:p>
        </p:txBody>
      </p:sp>
      <p:sp>
        <p:nvSpPr>
          <p:cNvPr id="3" name="Content Placeholder 2">
            <a:extLst>
              <a:ext uri="{FF2B5EF4-FFF2-40B4-BE49-F238E27FC236}">
                <a16:creationId xmlns:a16="http://schemas.microsoft.com/office/drawing/2014/main" id="{0D823B7A-BABE-CBF0-8399-75CC0AE7B1AE}"/>
              </a:ext>
            </a:extLst>
          </p:cNvPr>
          <p:cNvSpPr>
            <a:spLocks noGrp="1"/>
          </p:cNvSpPr>
          <p:nvPr>
            <p:ph idx="1"/>
          </p:nvPr>
        </p:nvSpPr>
        <p:spPr>
          <a:xfrm>
            <a:off x="838199" y="1825624"/>
            <a:ext cx="9208325" cy="4667251"/>
          </a:xfrm>
        </p:spPr>
        <p:txBody>
          <a:bodyPr>
            <a:normAutofit fontScale="92500" lnSpcReduction="10000"/>
          </a:bodyPr>
          <a:lstStyle/>
          <a:p>
            <a:r>
              <a:rPr lang="en-US" dirty="0"/>
              <a:t>Liberal modernity: rational planning, the ability to predict key to constitution of modern societies and their political legitimacy </a:t>
            </a:r>
          </a:p>
          <a:p>
            <a:endParaRPr lang="en-US" dirty="0"/>
          </a:p>
          <a:p>
            <a:r>
              <a:rPr lang="en-US" dirty="0"/>
              <a:t>If we know / can predict threats, we can act to prevent, mitigate, or protect the public from them</a:t>
            </a:r>
          </a:p>
          <a:p>
            <a:endParaRPr lang="en-US" dirty="0"/>
          </a:p>
          <a:p>
            <a:pPr marL="0" indent="0">
              <a:buNone/>
            </a:pPr>
            <a:r>
              <a:rPr lang="en-US" dirty="0"/>
              <a:t>Knowledge = prediction                                                    </a:t>
            </a:r>
          </a:p>
          <a:p>
            <a:pPr marL="0" indent="0">
              <a:buNone/>
            </a:pPr>
            <a:r>
              <a:rPr lang="en-US" dirty="0"/>
              <a:t>   </a:t>
            </a:r>
          </a:p>
          <a:p>
            <a:pPr marL="0" indent="0">
              <a:buNone/>
            </a:pPr>
            <a:r>
              <a:rPr lang="en-US" dirty="0"/>
              <a:t>Prediction </a:t>
            </a:r>
            <a:r>
              <a:rPr lang="en-US" dirty="0">
                <a:sym typeface="Wingdings" pitchFamily="2" charset="2"/>
              </a:rPr>
              <a:t> prevention</a:t>
            </a:r>
          </a:p>
          <a:p>
            <a:pPr marL="0" indent="0">
              <a:buNone/>
            </a:pPr>
            <a:r>
              <a:rPr lang="en-US" dirty="0">
                <a:sym typeface="Wingdings" pitchFamily="2" charset="2"/>
              </a:rPr>
              <a:t>                    mitigation</a:t>
            </a:r>
          </a:p>
          <a:p>
            <a:pPr marL="0" indent="0">
              <a:buNone/>
            </a:pPr>
            <a:r>
              <a:rPr lang="en-US" dirty="0">
                <a:sym typeface="Wingdings" pitchFamily="2" charset="2"/>
              </a:rPr>
              <a:t>                   =&gt; protection </a:t>
            </a:r>
          </a:p>
          <a:p>
            <a:pPr marL="0" indent="0">
              <a:buNone/>
            </a:pPr>
            <a:endParaRPr lang="en-US" dirty="0"/>
          </a:p>
        </p:txBody>
      </p:sp>
    </p:spTree>
    <p:extLst>
      <p:ext uri="{BB962C8B-B14F-4D97-AF65-F5344CB8AC3E}">
        <p14:creationId xmlns:p14="http://schemas.microsoft.com/office/powerpoint/2010/main" val="11569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884F-71AF-196B-0E65-335F7B0AECC8}"/>
              </a:ext>
            </a:extLst>
          </p:cNvPr>
          <p:cNvSpPr>
            <a:spLocks noGrp="1"/>
          </p:cNvSpPr>
          <p:nvPr>
            <p:ph type="title"/>
          </p:nvPr>
        </p:nvSpPr>
        <p:spPr/>
        <p:txBody>
          <a:bodyPr/>
          <a:lstStyle/>
          <a:p>
            <a:r>
              <a:rPr lang="en-US" dirty="0"/>
              <a:t>               Link knowledge </a:t>
            </a:r>
            <a:r>
              <a:rPr lang="en-US" dirty="0">
                <a:sym typeface="Wingdings" pitchFamily="2" charset="2"/>
              </a:rPr>
              <a:t> action</a:t>
            </a:r>
            <a:endParaRPr lang="en-US" dirty="0"/>
          </a:p>
        </p:txBody>
      </p:sp>
      <p:sp>
        <p:nvSpPr>
          <p:cNvPr id="3" name="Content Placeholder 2">
            <a:extLst>
              <a:ext uri="{FF2B5EF4-FFF2-40B4-BE49-F238E27FC236}">
                <a16:creationId xmlns:a16="http://schemas.microsoft.com/office/drawing/2014/main" id="{0D823B7A-BABE-CBF0-8399-75CC0AE7B1AE}"/>
              </a:ext>
            </a:extLst>
          </p:cNvPr>
          <p:cNvSpPr>
            <a:spLocks noGrp="1"/>
          </p:cNvSpPr>
          <p:nvPr>
            <p:ph idx="1"/>
          </p:nvPr>
        </p:nvSpPr>
        <p:spPr>
          <a:xfrm>
            <a:off x="838199" y="1825624"/>
            <a:ext cx="9896605" cy="4667251"/>
          </a:xfrm>
        </p:spPr>
        <p:txBody>
          <a:bodyPr>
            <a:normAutofit fontScale="92500" lnSpcReduction="10000"/>
          </a:bodyPr>
          <a:lstStyle/>
          <a:p>
            <a:r>
              <a:rPr lang="en-US" dirty="0"/>
              <a:t>Liberal modernity: rational planning, the ability to predict</a:t>
            </a:r>
          </a:p>
          <a:p>
            <a:endParaRPr lang="en-US" dirty="0"/>
          </a:p>
          <a:p>
            <a:r>
              <a:rPr lang="en-US" dirty="0"/>
              <a:t>If we know / can predict threats, we can act to prevent, mitigate, or protect the public from them</a:t>
            </a:r>
          </a:p>
          <a:p>
            <a:endParaRPr lang="en-US" dirty="0"/>
          </a:p>
          <a:p>
            <a:pPr marL="0" indent="0">
              <a:buNone/>
            </a:pPr>
            <a:r>
              <a:rPr lang="en-US" dirty="0"/>
              <a:t>Knowledge ≠ prediction                                                    </a:t>
            </a:r>
          </a:p>
          <a:p>
            <a:pPr marL="0" indent="0">
              <a:buNone/>
            </a:pPr>
            <a:r>
              <a:rPr lang="en-US" dirty="0"/>
              <a:t>   </a:t>
            </a:r>
          </a:p>
          <a:p>
            <a:pPr marL="0" indent="0">
              <a:buNone/>
            </a:pPr>
            <a:r>
              <a:rPr lang="en-US" dirty="0"/>
              <a:t>Prediction </a:t>
            </a:r>
            <a:r>
              <a:rPr lang="en-US" dirty="0">
                <a:sym typeface="Wingdings" pitchFamily="2" charset="2"/>
              </a:rPr>
              <a:t> prevention</a:t>
            </a:r>
          </a:p>
          <a:p>
            <a:pPr marL="0" indent="0">
              <a:buNone/>
            </a:pPr>
            <a:r>
              <a:rPr lang="en-US" dirty="0">
                <a:sym typeface="Wingdings" pitchFamily="2" charset="2"/>
              </a:rPr>
              <a:t>                    mitigation</a:t>
            </a:r>
          </a:p>
          <a:p>
            <a:pPr marL="0" indent="0">
              <a:buNone/>
            </a:pPr>
            <a:r>
              <a:rPr lang="en-US" dirty="0">
                <a:sym typeface="Wingdings" pitchFamily="2" charset="2"/>
              </a:rPr>
              <a:t>                   =&gt; protection </a:t>
            </a:r>
          </a:p>
          <a:p>
            <a:pPr marL="0" indent="0">
              <a:buNone/>
            </a:pPr>
            <a:endParaRPr lang="en-US" dirty="0"/>
          </a:p>
        </p:txBody>
      </p:sp>
      <p:grpSp>
        <p:nvGrpSpPr>
          <p:cNvPr id="7" name="Group 6">
            <a:extLst>
              <a:ext uri="{FF2B5EF4-FFF2-40B4-BE49-F238E27FC236}">
                <a16:creationId xmlns:a16="http://schemas.microsoft.com/office/drawing/2014/main" id="{64ED7ED4-2419-CC95-29E2-0D5011FBC7A0}"/>
              </a:ext>
            </a:extLst>
          </p:cNvPr>
          <p:cNvGrpSpPr/>
          <p:nvPr/>
        </p:nvGrpSpPr>
        <p:grpSpPr>
          <a:xfrm>
            <a:off x="2307403" y="4762701"/>
            <a:ext cx="402840" cy="879480"/>
            <a:chOff x="2307403" y="4762701"/>
            <a:chExt cx="402840" cy="87948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CEB638E3-3A7D-C759-EF87-BCBEC2F73500}"/>
                    </a:ext>
                  </a:extLst>
                </p14:cNvPr>
                <p14:cNvContentPartPr/>
                <p14:nvPr/>
              </p14:nvContentPartPr>
              <p14:xfrm>
                <a:off x="2308483" y="4762701"/>
                <a:ext cx="401760" cy="468360"/>
              </p14:xfrm>
            </p:contentPart>
          </mc:Choice>
          <mc:Fallback xmlns="">
            <p:pic>
              <p:nvPicPr>
                <p:cNvPr id="5" name="Ink 4">
                  <a:extLst>
                    <a:ext uri="{FF2B5EF4-FFF2-40B4-BE49-F238E27FC236}">
                      <a16:creationId xmlns:a16="http://schemas.microsoft.com/office/drawing/2014/main" id="{CEB638E3-3A7D-C759-EF87-BCBEC2F73500}"/>
                    </a:ext>
                  </a:extLst>
                </p:cNvPr>
                <p:cNvPicPr/>
                <p:nvPr/>
              </p:nvPicPr>
              <p:blipFill>
                <a:blip r:embed="rId3"/>
                <a:stretch>
                  <a:fillRect/>
                </a:stretch>
              </p:blipFill>
              <p:spPr>
                <a:xfrm>
                  <a:off x="2290843" y="4744701"/>
                  <a:ext cx="43740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B091661E-1F5A-66F4-25B1-1030862E7F9E}"/>
                    </a:ext>
                  </a:extLst>
                </p14:cNvPr>
                <p14:cNvContentPartPr/>
                <p14:nvPr/>
              </p14:nvContentPartPr>
              <p14:xfrm>
                <a:off x="2307403" y="5316021"/>
                <a:ext cx="398880" cy="326160"/>
              </p14:xfrm>
            </p:contentPart>
          </mc:Choice>
          <mc:Fallback xmlns="">
            <p:pic>
              <p:nvPicPr>
                <p:cNvPr id="6" name="Ink 5">
                  <a:extLst>
                    <a:ext uri="{FF2B5EF4-FFF2-40B4-BE49-F238E27FC236}">
                      <a16:creationId xmlns:a16="http://schemas.microsoft.com/office/drawing/2014/main" id="{B091661E-1F5A-66F4-25B1-1030862E7F9E}"/>
                    </a:ext>
                  </a:extLst>
                </p:cNvPr>
                <p:cNvPicPr/>
                <p:nvPr/>
              </p:nvPicPr>
              <p:blipFill>
                <a:blip r:embed="rId5"/>
                <a:stretch>
                  <a:fillRect/>
                </a:stretch>
              </p:blipFill>
              <p:spPr>
                <a:xfrm>
                  <a:off x="2289403" y="5298021"/>
                  <a:ext cx="434520" cy="36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620E7B0-AC66-F708-5D9D-5DE98A57DC95}"/>
                  </a:ext>
                </a:extLst>
              </p14:cNvPr>
              <p14:cNvContentPartPr/>
              <p14:nvPr/>
            </p14:nvContentPartPr>
            <p14:xfrm>
              <a:off x="2324683" y="5629581"/>
              <a:ext cx="474120" cy="576000"/>
            </p14:xfrm>
          </p:contentPart>
        </mc:Choice>
        <mc:Fallback xmlns="">
          <p:pic>
            <p:nvPicPr>
              <p:cNvPr id="8" name="Ink 7">
                <a:extLst>
                  <a:ext uri="{FF2B5EF4-FFF2-40B4-BE49-F238E27FC236}">
                    <a16:creationId xmlns:a16="http://schemas.microsoft.com/office/drawing/2014/main" id="{E620E7B0-AC66-F708-5D9D-5DE98A57DC95}"/>
                  </a:ext>
                </a:extLst>
              </p:cNvPr>
              <p:cNvPicPr/>
              <p:nvPr/>
            </p:nvPicPr>
            <p:blipFill>
              <a:blip r:embed="rId7"/>
              <a:stretch>
                <a:fillRect/>
              </a:stretch>
            </p:blipFill>
            <p:spPr>
              <a:xfrm>
                <a:off x="2307043" y="5611581"/>
                <a:ext cx="509760" cy="611640"/>
              </a:xfrm>
              <a:prstGeom prst="rect">
                <a:avLst/>
              </a:prstGeom>
            </p:spPr>
          </p:pic>
        </mc:Fallback>
      </mc:AlternateContent>
      <p:sp>
        <p:nvSpPr>
          <p:cNvPr id="4" name="TextBox 3">
            <a:extLst>
              <a:ext uri="{FF2B5EF4-FFF2-40B4-BE49-F238E27FC236}">
                <a16:creationId xmlns:a16="http://schemas.microsoft.com/office/drawing/2014/main" id="{FC4701AB-AE5A-0E21-9014-5DAB6B7A009B}"/>
              </a:ext>
            </a:extLst>
          </p:cNvPr>
          <p:cNvSpPr txBox="1"/>
          <p:nvPr/>
        </p:nvSpPr>
        <p:spPr>
          <a:xfrm>
            <a:off x="7747430" y="4107676"/>
            <a:ext cx="3261986" cy="2246769"/>
          </a:xfrm>
          <a:prstGeom prst="rect">
            <a:avLst/>
          </a:prstGeom>
          <a:noFill/>
        </p:spPr>
        <p:txBody>
          <a:bodyPr wrap="square" rtlCol="0">
            <a:spAutoFit/>
          </a:bodyPr>
          <a:lstStyle/>
          <a:p>
            <a:r>
              <a:rPr lang="en-US" sz="2800" dirty="0"/>
              <a:t>Examples: pandemics, climate change, environmental risks, pollution, terrorism</a:t>
            </a:r>
          </a:p>
        </p:txBody>
      </p:sp>
    </p:spTree>
    <p:extLst>
      <p:ext uri="{BB962C8B-B14F-4D97-AF65-F5344CB8AC3E}">
        <p14:creationId xmlns:p14="http://schemas.microsoft.com/office/powerpoint/2010/main" val="25424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CBFD-206A-1140-8B68-5A4640E8E514}"/>
              </a:ext>
            </a:extLst>
          </p:cNvPr>
          <p:cNvSpPr>
            <a:spLocks noGrp="1"/>
          </p:cNvSpPr>
          <p:nvPr>
            <p:ph type="title"/>
          </p:nvPr>
        </p:nvSpPr>
        <p:spPr>
          <a:xfrm>
            <a:off x="1530178" y="287402"/>
            <a:ext cx="8824784" cy="787270"/>
          </a:xfrm>
        </p:spPr>
        <p:txBody>
          <a:bodyPr>
            <a:normAutofit fontScale="90000"/>
          </a:bodyPr>
          <a:lstStyle/>
          <a:p>
            <a:pPr algn="ctr"/>
            <a:r>
              <a:rPr lang="en-US" sz="4000" b="1" dirty="0"/>
              <a:t>The ‘puzzle’ of the UK’s Covid-19 strategy</a:t>
            </a:r>
          </a:p>
        </p:txBody>
      </p:sp>
      <p:sp>
        <p:nvSpPr>
          <p:cNvPr id="3" name="Content Placeholder 2">
            <a:extLst>
              <a:ext uri="{FF2B5EF4-FFF2-40B4-BE49-F238E27FC236}">
                <a16:creationId xmlns:a16="http://schemas.microsoft.com/office/drawing/2014/main" id="{CBA016A0-3013-4C44-A695-36530C9824DD}"/>
              </a:ext>
            </a:extLst>
          </p:cNvPr>
          <p:cNvSpPr>
            <a:spLocks noGrp="1"/>
          </p:cNvSpPr>
          <p:nvPr>
            <p:ph idx="1"/>
          </p:nvPr>
        </p:nvSpPr>
        <p:spPr>
          <a:xfrm>
            <a:off x="858981" y="1445741"/>
            <a:ext cx="10494819" cy="4731222"/>
          </a:xfrm>
        </p:spPr>
        <p:txBody>
          <a:bodyPr/>
          <a:lstStyle/>
          <a:p>
            <a:pPr marL="514350" indent="-514350">
              <a:buAutoNum type="arabicParenBoth"/>
            </a:pPr>
            <a:r>
              <a:rPr lang="en-US" dirty="0"/>
              <a:t>Late, reluctant, and inconsistent introduction of non-pharmaceutical interventions (NPIs) to limit spread and protect population (bans on gatherings, closures of schools and workplaces, general ‘lockdown’)</a:t>
            </a:r>
          </a:p>
          <a:p>
            <a:pPr marL="0" indent="0">
              <a:buNone/>
            </a:pPr>
            <a:endParaRPr lang="en-US" dirty="0"/>
          </a:p>
          <a:p>
            <a:pPr marL="0" indent="0">
              <a:buNone/>
            </a:pPr>
            <a:r>
              <a:rPr lang="en-US" dirty="0"/>
              <a:t>(2) Confused and inconsistent messaging (‘control the virus’?)</a:t>
            </a:r>
          </a:p>
          <a:p>
            <a:pPr marL="0" indent="0">
              <a:buNone/>
            </a:pPr>
            <a:endParaRPr lang="en-US" dirty="0"/>
          </a:p>
          <a:p>
            <a:pPr marL="0" indent="0">
              <a:buNone/>
            </a:pPr>
            <a:r>
              <a:rPr lang="en-US" dirty="0"/>
              <a:t>(3) Delayed development of test and trace capacity</a:t>
            </a:r>
          </a:p>
          <a:p>
            <a:pPr marL="0" indent="0">
              <a:buNone/>
            </a:pPr>
            <a:endParaRPr lang="en-US" dirty="0"/>
          </a:p>
          <a:p>
            <a:pPr marL="0" indent="0">
              <a:buNone/>
            </a:pPr>
            <a:r>
              <a:rPr lang="en-US" dirty="0"/>
              <a:t>(4) High economic, social, and health cost</a:t>
            </a:r>
          </a:p>
          <a:p>
            <a:pPr marL="0" indent="0">
              <a:buNone/>
            </a:pPr>
            <a:endParaRPr lang="en-US" dirty="0"/>
          </a:p>
        </p:txBody>
      </p:sp>
    </p:spTree>
    <p:extLst>
      <p:ext uri="{BB962C8B-B14F-4D97-AF65-F5344CB8AC3E}">
        <p14:creationId xmlns:p14="http://schemas.microsoft.com/office/powerpoint/2010/main" val="31601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010D-C856-8A48-8FCE-6A675630B083}"/>
              </a:ext>
            </a:extLst>
          </p:cNvPr>
          <p:cNvSpPr>
            <a:spLocks noGrp="1"/>
          </p:cNvSpPr>
          <p:nvPr>
            <p:ph type="title"/>
          </p:nvPr>
        </p:nvSpPr>
        <p:spPr>
          <a:xfrm>
            <a:off x="552191" y="249168"/>
            <a:ext cx="10515600" cy="1325563"/>
          </a:xfrm>
        </p:spPr>
        <p:txBody>
          <a:bodyPr>
            <a:normAutofit/>
          </a:bodyPr>
          <a:lstStyle/>
          <a:p>
            <a:r>
              <a:rPr lang="en-US" sz="3600" b="1" dirty="0">
                <a:solidFill>
                  <a:srgbClr val="7030A0"/>
                </a:solidFill>
                <a:latin typeface="+mn-lt"/>
              </a:rPr>
              <a:t>Surprise! Viruses mutate</a:t>
            </a:r>
          </a:p>
        </p:txBody>
      </p:sp>
      <p:sp>
        <p:nvSpPr>
          <p:cNvPr id="3" name="Content Placeholder 2">
            <a:extLst>
              <a:ext uri="{FF2B5EF4-FFF2-40B4-BE49-F238E27FC236}">
                <a16:creationId xmlns:a16="http://schemas.microsoft.com/office/drawing/2014/main" id="{727FC25D-4546-4C4C-8E38-F38926B241C6}"/>
              </a:ext>
            </a:extLst>
          </p:cNvPr>
          <p:cNvSpPr>
            <a:spLocks noGrp="1"/>
          </p:cNvSpPr>
          <p:nvPr>
            <p:ph idx="1"/>
          </p:nvPr>
        </p:nvSpPr>
        <p:spPr>
          <a:xfrm>
            <a:off x="838200" y="1574731"/>
            <a:ext cx="10515600" cy="4351338"/>
          </a:xfrm>
        </p:spPr>
        <p:txBody>
          <a:bodyPr/>
          <a:lstStyle/>
          <a:p>
            <a:endParaRPr lang="en-US" dirty="0"/>
          </a:p>
        </p:txBody>
      </p:sp>
      <p:pic>
        <p:nvPicPr>
          <p:cNvPr id="7" name="Picture 6">
            <a:extLst>
              <a:ext uri="{FF2B5EF4-FFF2-40B4-BE49-F238E27FC236}">
                <a16:creationId xmlns:a16="http://schemas.microsoft.com/office/drawing/2014/main" id="{3644537E-6697-6848-9BCD-2651A03D394B}"/>
              </a:ext>
            </a:extLst>
          </p:cNvPr>
          <p:cNvPicPr>
            <a:picLocks noChangeAspect="1"/>
          </p:cNvPicPr>
          <p:nvPr/>
        </p:nvPicPr>
        <p:blipFill>
          <a:blip r:embed="rId2"/>
          <a:stretch>
            <a:fillRect/>
          </a:stretch>
        </p:blipFill>
        <p:spPr>
          <a:xfrm>
            <a:off x="156131" y="1294802"/>
            <a:ext cx="12076893" cy="1793739"/>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AAA773F7-0A18-E844-9C01-3389CAAC2D00}"/>
              </a:ext>
            </a:extLst>
          </p:cNvPr>
          <p:cNvPicPr>
            <a:picLocks noChangeAspect="1"/>
          </p:cNvPicPr>
          <p:nvPr/>
        </p:nvPicPr>
        <p:blipFill>
          <a:blip r:embed="rId3"/>
          <a:stretch>
            <a:fillRect/>
          </a:stretch>
        </p:blipFill>
        <p:spPr>
          <a:xfrm>
            <a:off x="6194578" y="3348855"/>
            <a:ext cx="4873213" cy="2453102"/>
          </a:xfrm>
          <a:prstGeom prst="rect">
            <a:avLst/>
          </a:prstGeom>
        </p:spPr>
      </p:pic>
      <p:pic>
        <p:nvPicPr>
          <p:cNvPr id="9" name="Picture 8" descr="A picture containing text, newspaper, screenshot&#10;&#10;Description automatically generated">
            <a:extLst>
              <a:ext uri="{FF2B5EF4-FFF2-40B4-BE49-F238E27FC236}">
                <a16:creationId xmlns:a16="http://schemas.microsoft.com/office/drawing/2014/main" id="{90ED9717-9D33-E24A-9934-8D543A914B6C}"/>
              </a:ext>
            </a:extLst>
          </p:cNvPr>
          <p:cNvPicPr>
            <a:picLocks noChangeAspect="1"/>
          </p:cNvPicPr>
          <p:nvPr/>
        </p:nvPicPr>
        <p:blipFill>
          <a:blip r:embed="rId4"/>
          <a:stretch>
            <a:fillRect/>
          </a:stretch>
        </p:blipFill>
        <p:spPr>
          <a:xfrm>
            <a:off x="350505" y="2972584"/>
            <a:ext cx="5558065" cy="3205644"/>
          </a:xfrm>
          <a:prstGeom prst="rect">
            <a:avLst/>
          </a:prstGeom>
        </p:spPr>
      </p:pic>
    </p:spTree>
    <p:extLst>
      <p:ext uri="{BB962C8B-B14F-4D97-AF65-F5344CB8AC3E}">
        <p14:creationId xmlns:p14="http://schemas.microsoft.com/office/powerpoint/2010/main" val="326742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7876-278A-A54D-B682-2AB6CDD70FB2}"/>
              </a:ext>
            </a:extLst>
          </p:cNvPr>
          <p:cNvSpPr>
            <a:spLocks noGrp="1"/>
          </p:cNvSpPr>
          <p:nvPr>
            <p:ph type="title"/>
          </p:nvPr>
        </p:nvSpPr>
        <p:spPr>
          <a:xfrm>
            <a:off x="3955145" y="403960"/>
            <a:ext cx="10801867" cy="673879"/>
          </a:xfrm>
        </p:spPr>
        <p:txBody>
          <a:bodyPr>
            <a:normAutofit/>
          </a:bodyPr>
          <a:lstStyle/>
          <a:p>
            <a:r>
              <a:rPr lang="en-US" sz="4000" b="1" dirty="0">
                <a:latin typeface="+mn-lt"/>
              </a:rPr>
              <a:t>Explanations</a:t>
            </a:r>
          </a:p>
        </p:txBody>
      </p:sp>
      <p:sp>
        <p:nvSpPr>
          <p:cNvPr id="3" name="Content Placeholder 2">
            <a:extLst>
              <a:ext uri="{FF2B5EF4-FFF2-40B4-BE49-F238E27FC236}">
                <a16:creationId xmlns:a16="http://schemas.microsoft.com/office/drawing/2014/main" id="{DAA4FC6E-04D2-FC45-A3F1-249C2F725280}"/>
              </a:ext>
            </a:extLst>
          </p:cNvPr>
          <p:cNvSpPr>
            <a:spLocks noGrp="1"/>
          </p:cNvSpPr>
          <p:nvPr>
            <p:ph idx="1"/>
          </p:nvPr>
        </p:nvSpPr>
        <p:spPr>
          <a:xfrm>
            <a:off x="319214" y="1055623"/>
            <a:ext cx="10515600" cy="5178922"/>
          </a:xfrm>
        </p:spPr>
        <p:txBody>
          <a:bodyPr>
            <a:normAutofit/>
          </a:bodyPr>
          <a:lstStyle/>
          <a:p>
            <a:pPr marL="0" indent="0">
              <a:buNone/>
            </a:pPr>
            <a:r>
              <a:rPr lang="en-US" b="1" dirty="0"/>
              <a:t>Politics?</a:t>
            </a:r>
          </a:p>
          <a:p>
            <a:r>
              <a:rPr lang="en-US" dirty="0"/>
              <a:t>Incompetence</a:t>
            </a:r>
          </a:p>
          <a:p>
            <a:r>
              <a:rPr lang="en-US" dirty="0"/>
              <a:t>Ideological commitment to Brexit =&gt; failures in EU-driven PPE procurement</a:t>
            </a:r>
          </a:p>
          <a:p>
            <a:r>
              <a:rPr lang="en-US" dirty="0"/>
              <a:t>Experience of H1N1 (spending on the ‘pandemic that never came’)</a:t>
            </a:r>
          </a:p>
          <a:p>
            <a:pPr marL="0" indent="0">
              <a:buNone/>
            </a:pPr>
            <a:endParaRPr lang="en-US" dirty="0"/>
          </a:p>
          <a:p>
            <a:pPr marL="0" indent="0">
              <a:buNone/>
            </a:pPr>
            <a:r>
              <a:rPr lang="en-US" b="1" dirty="0"/>
              <a:t>Epistemology?</a:t>
            </a:r>
          </a:p>
          <a:p>
            <a:r>
              <a:rPr lang="en-US" dirty="0"/>
              <a:t>The nature of virus (unknown)</a:t>
            </a:r>
          </a:p>
          <a:p>
            <a:r>
              <a:rPr lang="en-US" dirty="0"/>
              <a:t>Too much science (of the wrong kind)</a:t>
            </a:r>
          </a:p>
          <a:p>
            <a:r>
              <a:rPr lang="en-US" dirty="0"/>
              <a:t>Too little science (populism, ‘post-truth’)</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2FD34D91-7FF9-2943-88E1-ABAEA27BE03A}"/>
              </a:ext>
            </a:extLst>
          </p:cNvPr>
          <p:cNvPicPr>
            <a:picLocks noChangeAspect="1"/>
          </p:cNvPicPr>
          <p:nvPr/>
        </p:nvPicPr>
        <p:blipFill>
          <a:blip r:embed="rId3"/>
          <a:stretch>
            <a:fillRect/>
          </a:stretch>
        </p:blipFill>
        <p:spPr>
          <a:xfrm>
            <a:off x="6065741" y="3777423"/>
            <a:ext cx="3515782" cy="1528912"/>
          </a:xfrm>
          <a:prstGeom prst="rect">
            <a:avLst/>
          </a:prstGeom>
        </p:spPr>
      </p:pic>
      <p:pic>
        <p:nvPicPr>
          <p:cNvPr id="6" name="Picture 5" descr="A group of people in a park&#10;&#10;Description automatically generated">
            <a:extLst>
              <a:ext uri="{FF2B5EF4-FFF2-40B4-BE49-F238E27FC236}">
                <a16:creationId xmlns:a16="http://schemas.microsoft.com/office/drawing/2014/main" id="{684FA116-FBAD-8848-B0E9-611320B0BF91}"/>
              </a:ext>
            </a:extLst>
          </p:cNvPr>
          <p:cNvPicPr>
            <a:picLocks noChangeAspect="1"/>
          </p:cNvPicPr>
          <p:nvPr/>
        </p:nvPicPr>
        <p:blipFill>
          <a:blip r:embed="rId4"/>
          <a:stretch>
            <a:fillRect/>
          </a:stretch>
        </p:blipFill>
        <p:spPr>
          <a:xfrm>
            <a:off x="9356079" y="3777423"/>
            <a:ext cx="2835921" cy="2864397"/>
          </a:xfrm>
          <a:prstGeom prst="rect">
            <a:avLst/>
          </a:prstGeom>
        </p:spPr>
      </p:pic>
    </p:spTree>
    <p:extLst>
      <p:ext uri="{BB962C8B-B14F-4D97-AF65-F5344CB8AC3E}">
        <p14:creationId xmlns:p14="http://schemas.microsoft.com/office/powerpoint/2010/main" val="331455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67B6-184C-C343-A3AA-E1479D42C29B}"/>
              </a:ext>
            </a:extLst>
          </p:cNvPr>
          <p:cNvSpPr>
            <a:spLocks noGrp="1"/>
          </p:cNvSpPr>
          <p:nvPr>
            <p:ph type="title"/>
          </p:nvPr>
        </p:nvSpPr>
        <p:spPr>
          <a:xfrm>
            <a:off x="838200" y="365125"/>
            <a:ext cx="10515600" cy="882907"/>
          </a:xfrm>
        </p:spPr>
        <p:txBody>
          <a:bodyPr>
            <a:normAutofit/>
          </a:bodyPr>
          <a:lstStyle/>
          <a:p>
            <a:r>
              <a:rPr lang="en-US" dirty="0"/>
              <a:t>Science</a:t>
            </a:r>
          </a:p>
        </p:txBody>
      </p:sp>
      <p:pic>
        <p:nvPicPr>
          <p:cNvPr id="5" name="Picture 4" descr="A person in a suit and tie&#10;&#10;Description automatically generated">
            <a:extLst>
              <a:ext uri="{FF2B5EF4-FFF2-40B4-BE49-F238E27FC236}">
                <a16:creationId xmlns:a16="http://schemas.microsoft.com/office/drawing/2014/main" id="{F1030938-CA5C-A74E-A259-607EDF9BB141}"/>
              </a:ext>
            </a:extLst>
          </p:cNvPr>
          <p:cNvPicPr>
            <a:picLocks noChangeAspect="1"/>
          </p:cNvPicPr>
          <p:nvPr/>
        </p:nvPicPr>
        <p:blipFill>
          <a:blip r:embed="rId3"/>
          <a:stretch>
            <a:fillRect/>
          </a:stretch>
        </p:blipFill>
        <p:spPr>
          <a:xfrm>
            <a:off x="0" y="126364"/>
            <a:ext cx="5219317" cy="4982817"/>
          </a:xfrm>
          <a:prstGeom prst="rect">
            <a:avLst/>
          </a:prstGeom>
        </p:spPr>
      </p:pic>
      <p:pic>
        <p:nvPicPr>
          <p:cNvPr id="13" name="Picture 12" descr="A close up of a sign&#10;&#10;Description automatically generated">
            <a:extLst>
              <a:ext uri="{FF2B5EF4-FFF2-40B4-BE49-F238E27FC236}">
                <a16:creationId xmlns:a16="http://schemas.microsoft.com/office/drawing/2014/main" id="{2CDCF9ED-E1E6-264D-8C75-60050A40F6C8}"/>
              </a:ext>
            </a:extLst>
          </p:cNvPr>
          <p:cNvPicPr>
            <a:picLocks noChangeAspect="1"/>
          </p:cNvPicPr>
          <p:nvPr/>
        </p:nvPicPr>
        <p:blipFill>
          <a:blip r:embed="rId4"/>
          <a:stretch>
            <a:fillRect/>
          </a:stretch>
        </p:blipFill>
        <p:spPr>
          <a:xfrm>
            <a:off x="4327096" y="-6381"/>
            <a:ext cx="7864904" cy="2025619"/>
          </a:xfrm>
          <a:prstGeom prst="rect">
            <a:avLst/>
          </a:prstGeom>
        </p:spPr>
      </p:pic>
      <p:pic>
        <p:nvPicPr>
          <p:cNvPr id="7" name="Content Placeholder 6" descr="A black sign with white text&#10;&#10;Description automatically generated">
            <a:extLst>
              <a:ext uri="{FF2B5EF4-FFF2-40B4-BE49-F238E27FC236}">
                <a16:creationId xmlns:a16="http://schemas.microsoft.com/office/drawing/2014/main" id="{805BDBCE-28E9-9F4E-87E3-A6F9F41BC027}"/>
              </a:ext>
            </a:extLst>
          </p:cNvPr>
          <p:cNvPicPr>
            <a:picLocks noGrp="1" noChangeAspect="1"/>
          </p:cNvPicPr>
          <p:nvPr>
            <p:ph idx="1"/>
          </p:nvPr>
        </p:nvPicPr>
        <p:blipFill>
          <a:blip r:embed="rId5"/>
          <a:stretch>
            <a:fillRect/>
          </a:stretch>
        </p:blipFill>
        <p:spPr>
          <a:xfrm>
            <a:off x="4790803" y="1973177"/>
            <a:ext cx="7401197" cy="1270442"/>
          </a:xfrm>
        </p:spPr>
      </p:pic>
      <p:pic>
        <p:nvPicPr>
          <p:cNvPr id="9" name="Picture 8" descr="A picture containing bird, table, knife&#10;&#10;Description automatically generated">
            <a:extLst>
              <a:ext uri="{FF2B5EF4-FFF2-40B4-BE49-F238E27FC236}">
                <a16:creationId xmlns:a16="http://schemas.microsoft.com/office/drawing/2014/main" id="{DF9C5E7C-DE3C-1E43-BC91-65CFF9BBBA94}"/>
              </a:ext>
            </a:extLst>
          </p:cNvPr>
          <p:cNvPicPr>
            <a:picLocks noChangeAspect="1"/>
          </p:cNvPicPr>
          <p:nvPr/>
        </p:nvPicPr>
        <p:blipFill>
          <a:blip r:embed="rId6"/>
          <a:stretch>
            <a:fillRect/>
          </a:stretch>
        </p:blipFill>
        <p:spPr>
          <a:xfrm>
            <a:off x="0" y="2905774"/>
            <a:ext cx="10033000" cy="2730500"/>
          </a:xfrm>
          <a:prstGeom prst="rect">
            <a:avLst/>
          </a:prstGeom>
        </p:spPr>
      </p:pic>
      <p:pic>
        <p:nvPicPr>
          <p:cNvPr id="18" name="Picture 17" descr="A screenshot of a social media post&#10;&#10;Description automatically generated">
            <a:extLst>
              <a:ext uri="{FF2B5EF4-FFF2-40B4-BE49-F238E27FC236}">
                <a16:creationId xmlns:a16="http://schemas.microsoft.com/office/drawing/2014/main" id="{DD2C3114-823C-9745-9632-7711B0A61665}"/>
              </a:ext>
            </a:extLst>
          </p:cNvPr>
          <p:cNvPicPr>
            <a:picLocks noChangeAspect="1"/>
          </p:cNvPicPr>
          <p:nvPr/>
        </p:nvPicPr>
        <p:blipFill>
          <a:blip r:embed="rId7"/>
          <a:stretch>
            <a:fillRect/>
          </a:stretch>
        </p:blipFill>
        <p:spPr>
          <a:xfrm>
            <a:off x="3021496" y="4029850"/>
            <a:ext cx="8998226" cy="2775102"/>
          </a:xfrm>
          <a:prstGeom prst="rect">
            <a:avLst/>
          </a:prstGeom>
        </p:spPr>
      </p:pic>
      <p:pic>
        <p:nvPicPr>
          <p:cNvPr id="22" name="Picture 21" descr="A screenshot of a cell phone&#10;&#10;Description automatically generated">
            <a:extLst>
              <a:ext uri="{FF2B5EF4-FFF2-40B4-BE49-F238E27FC236}">
                <a16:creationId xmlns:a16="http://schemas.microsoft.com/office/drawing/2014/main" id="{DBAE3ED9-A775-F540-A387-BCB14A6C0970}"/>
              </a:ext>
            </a:extLst>
          </p:cNvPr>
          <p:cNvPicPr>
            <a:picLocks noChangeAspect="1"/>
          </p:cNvPicPr>
          <p:nvPr/>
        </p:nvPicPr>
        <p:blipFill>
          <a:blip r:embed="rId8"/>
          <a:stretch>
            <a:fillRect/>
          </a:stretch>
        </p:blipFill>
        <p:spPr>
          <a:xfrm>
            <a:off x="0" y="4851020"/>
            <a:ext cx="4790803" cy="1953932"/>
          </a:xfrm>
          <a:prstGeom prst="rect">
            <a:avLst/>
          </a:prstGeom>
        </p:spPr>
      </p:pic>
    </p:spTree>
    <p:extLst>
      <p:ext uri="{BB962C8B-B14F-4D97-AF65-F5344CB8AC3E}">
        <p14:creationId xmlns:p14="http://schemas.microsoft.com/office/powerpoint/2010/main" val="1981452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up of a white background&#10;&#10;Description automatically generated">
            <a:extLst>
              <a:ext uri="{FF2B5EF4-FFF2-40B4-BE49-F238E27FC236}">
                <a16:creationId xmlns:a16="http://schemas.microsoft.com/office/drawing/2014/main" id="{E062251B-716F-DB3D-A42B-19BEFB810CBD}"/>
              </a:ext>
            </a:extLst>
          </p:cNvPr>
          <p:cNvPicPr>
            <a:picLocks noChangeAspect="1"/>
          </p:cNvPicPr>
          <p:nvPr/>
        </p:nvPicPr>
        <p:blipFill>
          <a:blip r:embed="rId2"/>
          <a:stretch>
            <a:fillRect/>
          </a:stretch>
        </p:blipFill>
        <p:spPr>
          <a:xfrm>
            <a:off x="24201" y="3168626"/>
            <a:ext cx="7772400" cy="2097142"/>
          </a:xfrm>
          <a:prstGeom prst="rect">
            <a:avLst/>
          </a:prstGeom>
        </p:spPr>
      </p:pic>
      <p:pic>
        <p:nvPicPr>
          <p:cNvPr id="13" name="Picture 12" descr="A screenshot of a social media post&#10;&#10;Description automatically generated">
            <a:extLst>
              <a:ext uri="{FF2B5EF4-FFF2-40B4-BE49-F238E27FC236}">
                <a16:creationId xmlns:a16="http://schemas.microsoft.com/office/drawing/2014/main" id="{DF6C7613-271A-1A67-890F-7A4DF843B60C}"/>
              </a:ext>
            </a:extLst>
          </p:cNvPr>
          <p:cNvPicPr>
            <a:picLocks noChangeAspect="1"/>
          </p:cNvPicPr>
          <p:nvPr/>
        </p:nvPicPr>
        <p:blipFill>
          <a:blip r:embed="rId3"/>
          <a:stretch>
            <a:fillRect/>
          </a:stretch>
        </p:blipFill>
        <p:spPr>
          <a:xfrm>
            <a:off x="8025351" y="142657"/>
            <a:ext cx="3647829" cy="2070143"/>
          </a:xfrm>
          <a:prstGeom prst="rect">
            <a:avLst/>
          </a:prstGeom>
        </p:spPr>
      </p:pic>
      <p:pic>
        <p:nvPicPr>
          <p:cNvPr id="15" name="Picture 14" descr="A screenshot of a news article&#10;&#10;Description automatically generated">
            <a:extLst>
              <a:ext uri="{FF2B5EF4-FFF2-40B4-BE49-F238E27FC236}">
                <a16:creationId xmlns:a16="http://schemas.microsoft.com/office/drawing/2014/main" id="{A9815104-6D64-BAA1-6409-187B0F64F74E}"/>
              </a:ext>
            </a:extLst>
          </p:cNvPr>
          <p:cNvPicPr>
            <a:picLocks noChangeAspect="1"/>
          </p:cNvPicPr>
          <p:nvPr/>
        </p:nvPicPr>
        <p:blipFill>
          <a:blip r:embed="rId4"/>
          <a:stretch>
            <a:fillRect/>
          </a:stretch>
        </p:blipFill>
        <p:spPr>
          <a:xfrm>
            <a:off x="7880383" y="2188299"/>
            <a:ext cx="3792797" cy="155504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F5A9E0C3-9A87-3A98-5650-094669D893E9}"/>
              </a:ext>
            </a:extLst>
          </p:cNvPr>
          <p:cNvPicPr>
            <a:picLocks noChangeAspect="1"/>
          </p:cNvPicPr>
          <p:nvPr/>
        </p:nvPicPr>
        <p:blipFill>
          <a:blip r:embed="rId5"/>
          <a:stretch>
            <a:fillRect/>
          </a:stretch>
        </p:blipFill>
        <p:spPr>
          <a:xfrm>
            <a:off x="8134067" y="3947772"/>
            <a:ext cx="3792797" cy="1317996"/>
          </a:xfrm>
          <a:prstGeom prst="rect">
            <a:avLst/>
          </a:prstGeom>
        </p:spPr>
      </p:pic>
      <p:pic>
        <p:nvPicPr>
          <p:cNvPr id="9" name="Picture 8" descr="A screenshot of a news article&#10;&#10;Description automatically generated">
            <a:extLst>
              <a:ext uri="{FF2B5EF4-FFF2-40B4-BE49-F238E27FC236}">
                <a16:creationId xmlns:a16="http://schemas.microsoft.com/office/drawing/2014/main" id="{708F8BF0-D61E-DDBE-F9F0-DE689E1FC60A}"/>
              </a:ext>
            </a:extLst>
          </p:cNvPr>
          <p:cNvPicPr>
            <a:picLocks noChangeAspect="1"/>
          </p:cNvPicPr>
          <p:nvPr/>
        </p:nvPicPr>
        <p:blipFill>
          <a:blip r:embed="rId6"/>
          <a:stretch>
            <a:fillRect/>
          </a:stretch>
        </p:blipFill>
        <p:spPr>
          <a:xfrm>
            <a:off x="519462" y="5020632"/>
            <a:ext cx="5916964" cy="1796843"/>
          </a:xfrm>
          <a:prstGeom prst="rect">
            <a:avLst/>
          </a:prstGeom>
        </p:spPr>
      </p:pic>
      <p:pic>
        <p:nvPicPr>
          <p:cNvPr id="5" name="Content Placeholder 4" descr="A screenshot of a video&#10;&#10;Description automatically generated">
            <a:extLst>
              <a:ext uri="{FF2B5EF4-FFF2-40B4-BE49-F238E27FC236}">
                <a16:creationId xmlns:a16="http://schemas.microsoft.com/office/drawing/2014/main" id="{741C2264-5707-42DB-5716-57196EB086FF}"/>
              </a:ext>
            </a:extLst>
          </p:cNvPr>
          <p:cNvPicPr>
            <a:picLocks noGrp="1" noChangeAspect="1"/>
          </p:cNvPicPr>
          <p:nvPr>
            <p:ph idx="1"/>
          </p:nvPr>
        </p:nvPicPr>
        <p:blipFill>
          <a:blip r:embed="rId7"/>
          <a:stretch>
            <a:fillRect/>
          </a:stretch>
        </p:blipFill>
        <p:spPr>
          <a:xfrm>
            <a:off x="166254" y="905115"/>
            <a:ext cx="7688618" cy="2325805"/>
          </a:xfrm>
          <a:prstGeom prst="rect">
            <a:avLst/>
          </a:prstGeom>
        </p:spPr>
      </p:pic>
      <p:pic>
        <p:nvPicPr>
          <p:cNvPr id="11" name="Picture 10" descr="A close-up of a sign&#10;&#10;Description automatically generated">
            <a:extLst>
              <a:ext uri="{FF2B5EF4-FFF2-40B4-BE49-F238E27FC236}">
                <a16:creationId xmlns:a16="http://schemas.microsoft.com/office/drawing/2014/main" id="{F0305F0D-AE09-B36D-F2D1-F4C621A9BDF7}"/>
              </a:ext>
            </a:extLst>
          </p:cNvPr>
          <p:cNvPicPr>
            <a:picLocks noChangeAspect="1"/>
          </p:cNvPicPr>
          <p:nvPr/>
        </p:nvPicPr>
        <p:blipFill>
          <a:blip r:embed="rId8"/>
          <a:stretch>
            <a:fillRect/>
          </a:stretch>
        </p:blipFill>
        <p:spPr>
          <a:xfrm>
            <a:off x="8134068" y="5478318"/>
            <a:ext cx="3792797" cy="1109392"/>
          </a:xfrm>
          <a:prstGeom prst="rect">
            <a:avLst/>
          </a:prstGeom>
        </p:spPr>
      </p:pic>
      <p:sp>
        <p:nvSpPr>
          <p:cNvPr id="6" name="TextBox 5">
            <a:extLst>
              <a:ext uri="{FF2B5EF4-FFF2-40B4-BE49-F238E27FC236}">
                <a16:creationId xmlns:a16="http://schemas.microsoft.com/office/drawing/2014/main" id="{ED19011D-0504-8CB9-9BC3-9C745515320E}"/>
              </a:ext>
            </a:extLst>
          </p:cNvPr>
          <p:cNvSpPr txBox="1"/>
          <p:nvPr/>
        </p:nvSpPr>
        <p:spPr>
          <a:xfrm>
            <a:off x="166254" y="142657"/>
            <a:ext cx="7714129" cy="646331"/>
          </a:xfrm>
          <a:prstGeom prst="rect">
            <a:avLst/>
          </a:prstGeom>
          <a:noFill/>
        </p:spPr>
        <p:txBody>
          <a:bodyPr wrap="square" rtlCol="0">
            <a:spAutoFit/>
          </a:bodyPr>
          <a:lstStyle/>
          <a:p>
            <a:r>
              <a:rPr lang="en-US" dirty="0"/>
              <a:t>Bacevic &amp; McGoey, 2024 [2020]; Bacevic, 2021a, b; Bacevic &amp; McGoey, 2021; Bacevic 2020a, b, c, d</a:t>
            </a:r>
          </a:p>
        </p:txBody>
      </p:sp>
    </p:spTree>
    <p:extLst>
      <p:ext uri="{BB962C8B-B14F-4D97-AF65-F5344CB8AC3E}">
        <p14:creationId xmlns:p14="http://schemas.microsoft.com/office/powerpoint/2010/main" val="439663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11FF-759C-67C7-AB12-AEA91020D850}"/>
              </a:ext>
            </a:extLst>
          </p:cNvPr>
          <p:cNvSpPr>
            <a:spLocks noGrp="1"/>
          </p:cNvSpPr>
          <p:nvPr>
            <p:ph type="title"/>
          </p:nvPr>
        </p:nvSpPr>
        <p:spPr/>
        <p:txBody>
          <a:bodyPr/>
          <a:lstStyle/>
          <a:p>
            <a:pPr algn="ctr"/>
            <a:r>
              <a:rPr lang="en-US" b="1" dirty="0"/>
              <a:t>Why do political actors prefer not to know?</a:t>
            </a:r>
          </a:p>
        </p:txBody>
      </p:sp>
      <p:sp>
        <p:nvSpPr>
          <p:cNvPr id="3" name="Content Placeholder 2">
            <a:extLst>
              <a:ext uri="{FF2B5EF4-FFF2-40B4-BE49-F238E27FC236}">
                <a16:creationId xmlns:a16="http://schemas.microsoft.com/office/drawing/2014/main" id="{497F3F8B-A962-E9BF-C50D-96C006278DCA}"/>
              </a:ext>
            </a:extLst>
          </p:cNvPr>
          <p:cNvSpPr>
            <a:spLocks noGrp="1"/>
          </p:cNvSpPr>
          <p:nvPr>
            <p:ph idx="1"/>
          </p:nvPr>
        </p:nvSpPr>
        <p:spPr/>
        <p:txBody>
          <a:bodyPr/>
          <a:lstStyle/>
          <a:p>
            <a:r>
              <a:rPr lang="en-US" dirty="0"/>
              <a:t>Ignorance as strategic; not just absence of knowledge (McGoey, 2019)</a:t>
            </a:r>
          </a:p>
          <a:p>
            <a:r>
              <a:rPr lang="en-US" dirty="0"/>
              <a:t>Avoidance of responsibility</a:t>
            </a:r>
          </a:p>
          <a:p>
            <a:r>
              <a:rPr lang="en-US" dirty="0"/>
              <a:t>Avoidance of accountability</a:t>
            </a:r>
          </a:p>
          <a:p>
            <a:endParaRPr lang="en-US" dirty="0"/>
          </a:p>
          <a:p>
            <a:r>
              <a:rPr lang="en-US" u="sng" dirty="0"/>
              <a:t>Ability to govern (political control)</a:t>
            </a:r>
          </a:p>
          <a:p>
            <a:endParaRPr lang="en-US" dirty="0"/>
          </a:p>
          <a:p>
            <a:r>
              <a:rPr lang="en-US" dirty="0"/>
              <a:t>Political epistemology: politics + epistemology</a:t>
            </a:r>
          </a:p>
          <a:p>
            <a:pPr marL="0" indent="0">
              <a:buNone/>
            </a:pPr>
            <a:r>
              <a:rPr lang="en-US" dirty="0"/>
              <a:t>(</a:t>
            </a:r>
            <a:r>
              <a:rPr lang="en-US" b="1" dirty="0"/>
              <a:t>not “what did they know?” but “what did they ask?”)</a:t>
            </a:r>
          </a:p>
        </p:txBody>
      </p:sp>
      <p:sp>
        <p:nvSpPr>
          <p:cNvPr id="5" name="TextBox 4">
            <a:extLst>
              <a:ext uri="{FF2B5EF4-FFF2-40B4-BE49-F238E27FC236}">
                <a16:creationId xmlns:a16="http://schemas.microsoft.com/office/drawing/2014/main" id="{28D396F1-F623-6076-0ACB-FCABE5A739E6}"/>
              </a:ext>
            </a:extLst>
          </p:cNvPr>
          <p:cNvSpPr txBox="1"/>
          <p:nvPr/>
        </p:nvSpPr>
        <p:spPr>
          <a:xfrm>
            <a:off x="838200" y="5988734"/>
            <a:ext cx="8677739" cy="646331"/>
          </a:xfrm>
          <a:prstGeom prst="rect">
            <a:avLst/>
          </a:prstGeom>
          <a:noFill/>
        </p:spPr>
        <p:txBody>
          <a:bodyPr wrap="square" rtlCol="0">
            <a:spAutoFit/>
          </a:bodyPr>
          <a:lstStyle/>
          <a:p>
            <a:r>
              <a:rPr lang="en-US" b="1" dirty="0">
                <a:solidFill>
                  <a:schemeClr val="accent1"/>
                </a:solidFill>
              </a:rPr>
              <a:t>Les </a:t>
            </a:r>
            <a:r>
              <a:rPr lang="en-US" b="1" dirty="0" err="1">
                <a:solidFill>
                  <a:schemeClr val="accent1"/>
                </a:solidFill>
              </a:rPr>
              <a:t>acteurs</a:t>
            </a:r>
            <a:r>
              <a:rPr lang="en-US" b="1" dirty="0">
                <a:solidFill>
                  <a:schemeClr val="accent1"/>
                </a:solidFill>
              </a:rPr>
              <a:t> politiques preferent “ne pas savoir” pour </a:t>
            </a:r>
            <a:r>
              <a:rPr lang="en-US" b="1" dirty="0" err="1">
                <a:solidFill>
                  <a:schemeClr val="accent1"/>
                </a:solidFill>
              </a:rPr>
              <a:t>éviter</a:t>
            </a:r>
            <a:r>
              <a:rPr lang="en-US" b="1" dirty="0">
                <a:solidFill>
                  <a:schemeClr val="accent1"/>
                </a:solidFill>
              </a:rPr>
              <a:t> la </a:t>
            </a:r>
            <a:r>
              <a:rPr lang="en-US" b="1" dirty="0" err="1">
                <a:solidFill>
                  <a:schemeClr val="accent1"/>
                </a:solidFill>
              </a:rPr>
              <a:t>résponsabilité</a:t>
            </a:r>
            <a:r>
              <a:rPr lang="en-US" b="1" dirty="0">
                <a:solidFill>
                  <a:schemeClr val="accent1"/>
                </a:solidFill>
              </a:rPr>
              <a:t> pour </a:t>
            </a:r>
            <a:r>
              <a:rPr lang="en-US" b="1" dirty="0" err="1">
                <a:solidFill>
                  <a:schemeClr val="accent1"/>
                </a:solidFill>
              </a:rPr>
              <a:t>leurs</a:t>
            </a:r>
            <a:r>
              <a:rPr lang="en-US" b="1" dirty="0">
                <a:solidFill>
                  <a:schemeClr val="accent1"/>
                </a:solidFill>
              </a:rPr>
              <a:t> actions; </a:t>
            </a:r>
            <a:r>
              <a:rPr lang="en-US" b="1" dirty="0" err="1">
                <a:solidFill>
                  <a:schemeClr val="accent1"/>
                </a:solidFill>
              </a:rPr>
              <a:t>ou</a:t>
            </a:r>
            <a:r>
              <a:rPr lang="en-US" b="1" dirty="0">
                <a:solidFill>
                  <a:schemeClr val="accent1"/>
                </a:solidFill>
              </a:rPr>
              <a:t> d’être </a:t>
            </a:r>
            <a:r>
              <a:rPr lang="en-US" b="1" dirty="0" err="1">
                <a:solidFill>
                  <a:schemeClr val="accent1"/>
                </a:solidFill>
              </a:rPr>
              <a:t>rendus</a:t>
            </a:r>
            <a:r>
              <a:rPr lang="en-US" b="1" dirty="0">
                <a:solidFill>
                  <a:schemeClr val="accent1"/>
                </a:solidFill>
              </a:rPr>
              <a:t> </a:t>
            </a:r>
            <a:r>
              <a:rPr lang="en-US" b="1" dirty="0" err="1">
                <a:solidFill>
                  <a:schemeClr val="accent1"/>
                </a:solidFill>
              </a:rPr>
              <a:t>acontables</a:t>
            </a:r>
            <a:r>
              <a:rPr lang="en-US" b="1" dirty="0">
                <a:solidFill>
                  <a:schemeClr val="accent1"/>
                </a:solidFill>
              </a:rPr>
              <a:t> pour </a:t>
            </a:r>
            <a:r>
              <a:rPr lang="en-US" b="1" dirty="0" err="1">
                <a:solidFill>
                  <a:schemeClr val="accent1"/>
                </a:solidFill>
              </a:rPr>
              <a:t>l’absence</a:t>
            </a:r>
            <a:r>
              <a:rPr lang="en-US" b="1" dirty="0">
                <a:solidFill>
                  <a:schemeClr val="accent1"/>
                </a:solidFill>
              </a:rPr>
              <a:t> </a:t>
            </a:r>
            <a:r>
              <a:rPr lang="en-US" b="1" dirty="0" err="1">
                <a:solidFill>
                  <a:schemeClr val="accent1"/>
                </a:solidFill>
              </a:rPr>
              <a:t>d’action</a:t>
            </a:r>
            <a:r>
              <a:rPr lang="en-US" b="1" dirty="0">
                <a:solidFill>
                  <a:schemeClr val="accent1"/>
                </a:solidFill>
              </a:rPr>
              <a:t>. </a:t>
            </a:r>
          </a:p>
        </p:txBody>
      </p:sp>
    </p:spTree>
    <p:extLst>
      <p:ext uri="{BB962C8B-B14F-4D97-AF65-F5344CB8AC3E}">
        <p14:creationId xmlns:p14="http://schemas.microsoft.com/office/powerpoint/2010/main" val="252389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1266</Words>
  <Application>Microsoft Macintosh PowerPoint</Application>
  <PresentationFormat>Widescreen</PresentationFormat>
  <Paragraphs>116</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Liberal fatalism, Covid 19 and the politics of impossibility</vt:lpstr>
      <vt:lpstr>Link knowledge  action</vt:lpstr>
      <vt:lpstr>               Link knowledge  action</vt:lpstr>
      <vt:lpstr>The ‘puzzle’ of the UK’s Covid-19 strategy</vt:lpstr>
      <vt:lpstr>Surprise! Viruses mutate</vt:lpstr>
      <vt:lpstr>Explanations</vt:lpstr>
      <vt:lpstr>Science</vt:lpstr>
      <vt:lpstr>PowerPoint Presentation</vt:lpstr>
      <vt:lpstr>Why do political actors prefer not to know?</vt:lpstr>
      <vt:lpstr>Scientific advice to the UK Government during Covid outbreak</vt:lpstr>
      <vt:lpstr>“Will they riot?”</vt:lpstr>
      <vt:lpstr>Risk of public disorder</vt:lpstr>
      <vt:lpstr>Controlling the virus vs. controlling perceptions</vt:lpstr>
      <vt:lpstr>Knowledge x governance</vt:lpstr>
      <vt:lpstr>Free as a…free-range chicken? </vt:lpstr>
      <vt:lpstr>For a self-organized epistemology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Liberal fatalism, Covid 19 and politics of impossibility</dc:title>
  <dc:creator>BACEVIC, JANA</dc:creator>
  <cp:lastModifiedBy>BACEVIC, JANA</cp:lastModifiedBy>
  <cp:revision>12</cp:revision>
  <dcterms:created xsi:type="dcterms:W3CDTF">2024-09-18T10:06:29Z</dcterms:created>
  <dcterms:modified xsi:type="dcterms:W3CDTF">2024-09-26T10:35:21Z</dcterms:modified>
</cp:coreProperties>
</file>